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714" r:id="rId2"/>
    <p:sldMasterId id="2147483683" r:id="rId3"/>
    <p:sldMasterId id="2147483705" r:id="rId4"/>
    <p:sldMasterId id="2147484160" r:id="rId5"/>
    <p:sldMasterId id="2147484204" r:id="rId6"/>
    <p:sldMasterId id="2147484210" r:id="rId7"/>
    <p:sldMasterId id="2147484216" r:id="rId8"/>
    <p:sldMasterId id="2147484223" r:id="rId9"/>
    <p:sldMasterId id="2147484242" r:id="rId10"/>
    <p:sldMasterId id="2147484250" r:id="rId11"/>
    <p:sldMasterId id="2147484258" r:id="rId12"/>
    <p:sldMasterId id="2147484278" r:id="rId13"/>
    <p:sldMasterId id="2147484285" r:id="rId14"/>
    <p:sldMasterId id="2147484291" r:id="rId15"/>
    <p:sldMasterId id="2147487227" r:id="rId16"/>
  </p:sldMasterIdLst>
  <p:notesMasterIdLst>
    <p:notesMasterId r:id="rId31"/>
  </p:notesMasterIdLst>
  <p:handoutMasterIdLst>
    <p:handoutMasterId r:id="rId32"/>
  </p:handoutMasterIdLst>
  <p:sldIdLst>
    <p:sldId id="1069" r:id="rId17"/>
    <p:sldId id="1146" r:id="rId18"/>
    <p:sldId id="1148" r:id="rId19"/>
    <p:sldId id="1149" r:id="rId20"/>
    <p:sldId id="1150" r:id="rId21"/>
    <p:sldId id="1151" r:id="rId22"/>
    <p:sldId id="1153" r:id="rId23"/>
    <p:sldId id="1141" r:id="rId24"/>
    <p:sldId id="983" r:id="rId25"/>
    <p:sldId id="903" r:id="rId26"/>
    <p:sldId id="1097" r:id="rId27"/>
    <p:sldId id="1143" r:id="rId28"/>
    <p:sldId id="1126" r:id="rId29"/>
    <p:sldId id="1040" r:id="rId3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490"/>
    <a:srgbClr val="9A0000"/>
    <a:srgbClr val="2A1B0E"/>
    <a:srgbClr val="F3A64C"/>
    <a:srgbClr val="BF0000"/>
    <a:srgbClr val="F19F5B"/>
    <a:srgbClr val="F6C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717" autoAdjust="0"/>
    <p:restoredTop sz="94660" autoAdjust="0"/>
  </p:normalViewPr>
  <p:slideViewPr>
    <p:cSldViewPr>
      <p:cViewPr varScale="1">
        <p:scale>
          <a:sx n="88" d="100"/>
          <a:sy n="88" d="100"/>
        </p:scale>
        <p:origin x="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06" y="-96"/>
      </p:cViewPr>
      <p:guideLst>
        <p:guide orient="horz" pos="2929"/>
        <p:guide orient="horz" pos="2950"/>
        <p:guide pos="2208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8" rIns="93536" bIns="467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8" rIns="93536" bIns="467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549"/>
            <a:ext cx="3066733" cy="4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8" rIns="93536" bIns="467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893549"/>
            <a:ext cx="3066733" cy="4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6" tIns="46768" rIns="93536" bIns="467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F8BEB8B-7E09-4871-96A7-B7F135B4C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319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6" tIns="46768" rIns="93536" bIns="467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6" tIns="46768" rIns="93536" bIns="467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1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6775"/>
            <a:ext cx="5189855" cy="421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6" tIns="46768" rIns="93536" bIns="46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5164"/>
            <a:ext cx="3066733" cy="4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6" tIns="46768" rIns="93536" bIns="467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5164"/>
            <a:ext cx="3066733" cy="46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6" tIns="46768" rIns="93536" bIns="467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EF9912C-1E0C-4CFC-AB7A-15A05F8BE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928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0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1329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264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349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88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5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 txBox="1">
            <a:spLocks noGrp="1" noChangeArrowheads="1"/>
          </p:cNvSpPr>
          <p:nvPr/>
        </p:nvSpPr>
        <p:spPr bwMode="auto">
          <a:xfrm>
            <a:off x="4099461" y="8976161"/>
            <a:ext cx="3134883" cy="4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99" tIns="47449" rIns="94899" bIns="47449"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defTabSz="948985"/>
            <a:fld id="{8917402C-5A79-436C-9EA9-11A3E8E28B75}" type="slidenum">
              <a:rPr lang="en-US" sz="1200">
                <a:latin typeface="Arial" pitchFamily="34" charset="0"/>
              </a:rPr>
              <a:pPr algn="r" defTabSz="948985"/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578" y="4488080"/>
            <a:ext cx="5305186" cy="425186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2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71049" indent="-296558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86231" indent="-23724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60724" indent="-23724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135215" indent="-23724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609708" indent="-237246" defTabSz="474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84200" indent="-237246" defTabSz="474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558693" indent="-237246" defTabSz="474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033184" indent="-237246" defTabSz="4744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7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557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EB9967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727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3F27-191B-479C-935D-01760D2C4DA5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3E1C6-EBFB-4EA2-A391-7B02C69AD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1729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</a:t>
            </a:r>
            <a:r>
              <a:rPr smtClean="0"/>
              <a:t>rights </a:t>
            </a:r>
            <a: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4397174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9B40-015C-4679-8F84-F5BA0C41A9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James M. Kouzes &amp; Barry Z. Posner. All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rights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8565-2E3F-49C6-A72E-0B55318E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704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67" y="322409"/>
            <a:ext cx="6563008" cy="590931"/>
          </a:xfrm>
          <a:noFill/>
        </p:spPr>
        <p:txBody>
          <a:bodyPr wrap="square" anchor="t">
            <a:spAutoFit/>
          </a:bodyPr>
          <a:lstStyle>
            <a:lvl1pPr>
              <a:defRPr lang="en-US" sz="3600" b="1" i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967" y="6567055"/>
            <a:ext cx="3854964" cy="262486"/>
          </a:xfrm>
        </p:spPr>
        <p:txBody>
          <a:bodyPr/>
          <a:lstStyle>
            <a:lvl1pPr algn="l">
              <a:defRPr sz="1000" b="0" i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565A5C"/>
                </a:solidFill>
              </a:rPr>
              <a:t>© James M. Kouzes &amp; Barry Z. Posner. All </a:t>
            </a:r>
            <a:r>
              <a:rPr lang="en-US" dirty="0" smtClean="0">
                <a:solidFill>
                  <a:srgbClr val="565A5C"/>
                </a:solidFill>
              </a:rPr>
              <a:t>rights </a:t>
            </a:r>
            <a:r>
              <a:rPr lang="en-US" dirty="0">
                <a:solidFill>
                  <a:srgbClr val="565A5C"/>
                </a:solidFill>
              </a:rPr>
              <a:t>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4416"/>
            <a:ext cx="2057400" cy="365125"/>
          </a:xfrm>
        </p:spPr>
        <p:txBody>
          <a:bodyPr/>
          <a:lstStyle/>
          <a:p>
            <a:fld id="{48A38565-2E3F-49C6-A72E-0B55318E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99" y="323334"/>
            <a:ext cx="1399415" cy="5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6598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4416"/>
            <a:ext cx="2057400" cy="365125"/>
          </a:xfrm>
        </p:spPr>
        <p:txBody>
          <a:bodyPr/>
          <a:lstStyle/>
          <a:p>
            <a:fld id="{48A38565-2E3F-49C6-A72E-0B55318E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66057" y="-406400"/>
            <a:ext cx="7939314" cy="793931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155542" y="4823692"/>
            <a:ext cx="1727200" cy="1405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7165443" y="3361131"/>
            <a:ext cx="146065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900" b="1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“</a:t>
            </a:r>
            <a:endParaRPr lang="en-US" sz="180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25033" y="548700"/>
            <a:ext cx="1727200" cy="1405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6990" y="123003"/>
            <a:ext cx="1319846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900" b="1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967" y="6567055"/>
            <a:ext cx="3854964" cy="262486"/>
          </a:xfrm>
        </p:spPr>
        <p:txBody>
          <a:bodyPr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© James M. Kouzes &amp; Barry Z. Posner. All 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rights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105665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00744" y="-517071"/>
            <a:ext cx="8160656" cy="8160656"/>
            <a:chOff x="500744" y="-517071"/>
            <a:chExt cx="8160656" cy="8160656"/>
          </a:xfrm>
        </p:grpSpPr>
        <p:sp>
          <p:nvSpPr>
            <p:cNvPr id="7" name="Oval 6"/>
            <p:cNvSpPr/>
            <p:nvPr userDrawn="1"/>
          </p:nvSpPr>
          <p:spPr>
            <a:xfrm>
              <a:off x="500744" y="-517071"/>
              <a:ext cx="8160656" cy="8160656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C5896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6794" y="-371021"/>
              <a:ext cx="7868556" cy="78685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C5896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4416"/>
            <a:ext cx="2057400" cy="365125"/>
          </a:xfrm>
        </p:spPr>
        <p:txBody>
          <a:bodyPr/>
          <a:lstStyle/>
          <a:p>
            <a:fld id="{48A38565-2E3F-49C6-A72E-0B55318E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967" y="6567055"/>
            <a:ext cx="3854964" cy="262486"/>
          </a:xfrm>
        </p:spPr>
        <p:txBody>
          <a:bodyPr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© James M. Kouzes &amp; Barry Z. Posner. All 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rights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1706956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500744" y="-517071"/>
            <a:ext cx="8160656" cy="8160656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C5896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46794" y="-371021"/>
            <a:ext cx="7868556" cy="78685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C5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4416"/>
            <a:ext cx="2057400" cy="365125"/>
          </a:xfrm>
        </p:spPr>
        <p:txBody>
          <a:bodyPr/>
          <a:lstStyle/>
          <a:p>
            <a:fld id="{48A38565-2E3F-49C6-A72E-0B55318E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967" y="6567055"/>
            <a:ext cx="3854964" cy="262486"/>
          </a:xfrm>
        </p:spPr>
        <p:txBody>
          <a:bodyPr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© James M. Kouzes &amp; Barry Z. Posner. All 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</a:rPr>
              <a:t>rights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reserved.</a:t>
            </a:r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852613" y="202845"/>
            <a:ext cx="5325616" cy="6153505"/>
            <a:chOff x="1183" y="314"/>
            <a:chExt cx="3062" cy="3538"/>
          </a:xfrm>
          <a:solidFill>
            <a:schemeClr val="tx1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183" y="3463"/>
              <a:ext cx="402" cy="389"/>
            </a:xfrm>
            <a:custGeom>
              <a:avLst/>
              <a:gdLst>
                <a:gd name="T0" fmla="*/ 158 w 214"/>
                <a:gd name="T1" fmla="*/ 36 h 207"/>
                <a:gd name="T2" fmla="*/ 159 w 214"/>
                <a:gd name="T3" fmla="*/ 35 h 207"/>
                <a:gd name="T4" fmla="*/ 168 w 214"/>
                <a:gd name="T5" fmla="*/ 20 h 207"/>
                <a:gd name="T6" fmla="*/ 188 w 214"/>
                <a:gd name="T7" fmla="*/ 21 h 207"/>
                <a:gd name="T8" fmla="*/ 174 w 214"/>
                <a:gd name="T9" fmla="*/ 129 h 207"/>
                <a:gd name="T10" fmla="*/ 177 w 214"/>
                <a:gd name="T11" fmla="*/ 148 h 207"/>
                <a:gd name="T12" fmla="*/ 196 w 214"/>
                <a:gd name="T13" fmla="*/ 147 h 207"/>
                <a:gd name="T14" fmla="*/ 213 w 214"/>
                <a:gd name="T15" fmla="*/ 161 h 207"/>
                <a:gd name="T16" fmla="*/ 206 w 214"/>
                <a:gd name="T17" fmla="*/ 166 h 207"/>
                <a:gd name="T18" fmla="*/ 186 w 214"/>
                <a:gd name="T19" fmla="*/ 177 h 207"/>
                <a:gd name="T20" fmla="*/ 138 w 214"/>
                <a:gd name="T21" fmla="*/ 200 h 207"/>
                <a:gd name="T22" fmla="*/ 73 w 214"/>
                <a:gd name="T23" fmla="*/ 206 h 207"/>
                <a:gd name="T24" fmla="*/ 41 w 214"/>
                <a:gd name="T25" fmla="*/ 202 h 207"/>
                <a:gd name="T26" fmla="*/ 16 w 214"/>
                <a:gd name="T27" fmla="*/ 206 h 207"/>
                <a:gd name="T28" fmla="*/ 2 w 214"/>
                <a:gd name="T29" fmla="*/ 207 h 207"/>
                <a:gd name="T30" fmla="*/ 1 w 214"/>
                <a:gd name="T31" fmla="*/ 203 h 207"/>
                <a:gd name="T32" fmla="*/ 43 w 214"/>
                <a:gd name="T33" fmla="*/ 188 h 207"/>
                <a:gd name="T34" fmla="*/ 71 w 214"/>
                <a:gd name="T35" fmla="*/ 172 h 207"/>
                <a:gd name="T36" fmla="*/ 67 w 214"/>
                <a:gd name="T37" fmla="*/ 162 h 207"/>
                <a:gd name="T38" fmla="*/ 63 w 214"/>
                <a:gd name="T39" fmla="*/ 148 h 207"/>
                <a:gd name="T40" fmla="*/ 58 w 214"/>
                <a:gd name="T41" fmla="*/ 125 h 207"/>
                <a:gd name="T42" fmla="*/ 50 w 214"/>
                <a:gd name="T43" fmla="*/ 92 h 207"/>
                <a:gd name="T44" fmla="*/ 45 w 214"/>
                <a:gd name="T45" fmla="*/ 80 h 207"/>
                <a:gd name="T46" fmla="*/ 37 w 214"/>
                <a:gd name="T47" fmla="*/ 56 h 207"/>
                <a:gd name="T48" fmla="*/ 37 w 214"/>
                <a:gd name="T49" fmla="*/ 46 h 207"/>
                <a:gd name="T50" fmla="*/ 34 w 214"/>
                <a:gd name="T51" fmla="*/ 35 h 207"/>
                <a:gd name="T52" fmla="*/ 36 w 214"/>
                <a:gd name="T53" fmla="*/ 33 h 207"/>
                <a:gd name="T54" fmla="*/ 28 w 214"/>
                <a:gd name="T55" fmla="*/ 19 h 207"/>
                <a:gd name="T56" fmla="*/ 35 w 214"/>
                <a:gd name="T57" fmla="*/ 13 h 207"/>
                <a:gd name="T58" fmla="*/ 37 w 214"/>
                <a:gd name="T59" fmla="*/ 6 h 207"/>
                <a:gd name="T60" fmla="*/ 44 w 214"/>
                <a:gd name="T61" fmla="*/ 4 h 207"/>
                <a:gd name="T62" fmla="*/ 68 w 214"/>
                <a:gd name="T63" fmla="*/ 14 h 207"/>
                <a:gd name="T64" fmla="*/ 126 w 214"/>
                <a:gd name="T65" fmla="*/ 80 h 207"/>
                <a:gd name="T66" fmla="*/ 136 w 214"/>
                <a:gd name="T67" fmla="*/ 79 h 207"/>
                <a:gd name="T68" fmla="*/ 143 w 214"/>
                <a:gd name="T69" fmla="*/ 61 h 207"/>
                <a:gd name="T70" fmla="*/ 151 w 214"/>
                <a:gd name="T71" fmla="*/ 48 h 207"/>
                <a:gd name="T72" fmla="*/ 153 w 214"/>
                <a:gd name="T7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07">
                  <a:moveTo>
                    <a:pt x="153" y="42"/>
                  </a:moveTo>
                  <a:cubicBezTo>
                    <a:pt x="154" y="39"/>
                    <a:pt x="155" y="37"/>
                    <a:pt x="158" y="36"/>
                  </a:cubicBezTo>
                  <a:cubicBezTo>
                    <a:pt x="158" y="36"/>
                    <a:pt x="158" y="35"/>
                    <a:pt x="158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60" y="29"/>
                    <a:pt x="161" y="24"/>
                    <a:pt x="167" y="22"/>
                  </a:cubicBezTo>
                  <a:cubicBezTo>
                    <a:pt x="168" y="22"/>
                    <a:pt x="168" y="21"/>
                    <a:pt x="168" y="20"/>
                  </a:cubicBezTo>
                  <a:cubicBezTo>
                    <a:pt x="173" y="15"/>
                    <a:pt x="175" y="14"/>
                    <a:pt x="180" y="14"/>
                  </a:cubicBezTo>
                  <a:cubicBezTo>
                    <a:pt x="186" y="13"/>
                    <a:pt x="188" y="14"/>
                    <a:pt x="188" y="21"/>
                  </a:cubicBezTo>
                  <a:cubicBezTo>
                    <a:pt x="189" y="34"/>
                    <a:pt x="189" y="47"/>
                    <a:pt x="187" y="60"/>
                  </a:cubicBezTo>
                  <a:cubicBezTo>
                    <a:pt x="185" y="84"/>
                    <a:pt x="180" y="106"/>
                    <a:pt x="174" y="129"/>
                  </a:cubicBezTo>
                  <a:cubicBezTo>
                    <a:pt x="173" y="134"/>
                    <a:pt x="172" y="138"/>
                    <a:pt x="172" y="143"/>
                  </a:cubicBezTo>
                  <a:cubicBezTo>
                    <a:pt x="172" y="147"/>
                    <a:pt x="173" y="148"/>
                    <a:pt x="177" y="148"/>
                  </a:cubicBezTo>
                  <a:cubicBezTo>
                    <a:pt x="180" y="148"/>
                    <a:pt x="183" y="148"/>
                    <a:pt x="187" y="147"/>
                  </a:cubicBezTo>
                  <a:cubicBezTo>
                    <a:pt x="190" y="147"/>
                    <a:pt x="193" y="147"/>
                    <a:pt x="196" y="147"/>
                  </a:cubicBezTo>
                  <a:cubicBezTo>
                    <a:pt x="201" y="147"/>
                    <a:pt x="206" y="149"/>
                    <a:pt x="208" y="154"/>
                  </a:cubicBezTo>
                  <a:cubicBezTo>
                    <a:pt x="209" y="157"/>
                    <a:pt x="211" y="159"/>
                    <a:pt x="213" y="161"/>
                  </a:cubicBezTo>
                  <a:cubicBezTo>
                    <a:pt x="214" y="162"/>
                    <a:pt x="214" y="164"/>
                    <a:pt x="213" y="166"/>
                  </a:cubicBezTo>
                  <a:cubicBezTo>
                    <a:pt x="211" y="166"/>
                    <a:pt x="209" y="166"/>
                    <a:pt x="206" y="166"/>
                  </a:cubicBezTo>
                  <a:cubicBezTo>
                    <a:pt x="202" y="165"/>
                    <a:pt x="198" y="167"/>
                    <a:pt x="195" y="170"/>
                  </a:cubicBezTo>
                  <a:cubicBezTo>
                    <a:pt x="192" y="172"/>
                    <a:pt x="189" y="174"/>
                    <a:pt x="186" y="177"/>
                  </a:cubicBezTo>
                  <a:cubicBezTo>
                    <a:pt x="181" y="182"/>
                    <a:pt x="176" y="186"/>
                    <a:pt x="171" y="190"/>
                  </a:cubicBezTo>
                  <a:cubicBezTo>
                    <a:pt x="161" y="196"/>
                    <a:pt x="149" y="199"/>
                    <a:pt x="138" y="200"/>
                  </a:cubicBezTo>
                  <a:cubicBezTo>
                    <a:pt x="125" y="201"/>
                    <a:pt x="113" y="202"/>
                    <a:pt x="101" y="202"/>
                  </a:cubicBezTo>
                  <a:cubicBezTo>
                    <a:pt x="92" y="203"/>
                    <a:pt x="82" y="204"/>
                    <a:pt x="73" y="206"/>
                  </a:cubicBezTo>
                  <a:cubicBezTo>
                    <a:pt x="69" y="205"/>
                    <a:pt x="64" y="203"/>
                    <a:pt x="60" y="202"/>
                  </a:cubicBezTo>
                  <a:cubicBezTo>
                    <a:pt x="53" y="200"/>
                    <a:pt x="47" y="200"/>
                    <a:pt x="41" y="202"/>
                  </a:cubicBezTo>
                  <a:cubicBezTo>
                    <a:pt x="39" y="203"/>
                    <a:pt x="36" y="204"/>
                    <a:pt x="33" y="204"/>
                  </a:cubicBezTo>
                  <a:cubicBezTo>
                    <a:pt x="28" y="206"/>
                    <a:pt x="22" y="207"/>
                    <a:pt x="16" y="206"/>
                  </a:cubicBezTo>
                  <a:cubicBezTo>
                    <a:pt x="13" y="205"/>
                    <a:pt x="9" y="206"/>
                    <a:pt x="6" y="206"/>
                  </a:cubicBezTo>
                  <a:cubicBezTo>
                    <a:pt x="5" y="206"/>
                    <a:pt x="4" y="207"/>
                    <a:pt x="2" y="207"/>
                  </a:cubicBezTo>
                  <a:cubicBezTo>
                    <a:pt x="1" y="207"/>
                    <a:pt x="0" y="206"/>
                    <a:pt x="0" y="205"/>
                  </a:cubicBezTo>
                  <a:cubicBezTo>
                    <a:pt x="0" y="204"/>
                    <a:pt x="1" y="203"/>
                    <a:pt x="1" y="203"/>
                  </a:cubicBezTo>
                  <a:cubicBezTo>
                    <a:pt x="9" y="200"/>
                    <a:pt x="16" y="198"/>
                    <a:pt x="23" y="195"/>
                  </a:cubicBezTo>
                  <a:cubicBezTo>
                    <a:pt x="30" y="193"/>
                    <a:pt x="36" y="190"/>
                    <a:pt x="43" y="188"/>
                  </a:cubicBezTo>
                  <a:cubicBezTo>
                    <a:pt x="54" y="186"/>
                    <a:pt x="64" y="181"/>
                    <a:pt x="74" y="175"/>
                  </a:cubicBezTo>
                  <a:cubicBezTo>
                    <a:pt x="73" y="173"/>
                    <a:pt x="72" y="173"/>
                    <a:pt x="71" y="172"/>
                  </a:cubicBezTo>
                  <a:cubicBezTo>
                    <a:pt x="69" y="170"/>
                    <a:pt x="68" y="169"/>
                    <a:pt x="69" y="166"/>
                  </a:cubicBezTo>
                  <a:cubicBezTo>
                    <a:pt x="70" y="164"/>
                    <a:pt x="69" y="163"/>
                    <a:pt x="67" y="162"/>
                  </a:cubicBezTo>
                  <a:cubicBezTo>
                    <a:pt x="66" y="161"/>
                    <a:pt x="64" y="159"/>
                    <a:pt x="65" y="158"/>
                  </a:cubicBezTo>
                  <a:cubicBezTo>
                    <a:pt x="67" y="154"/>
                    <a:pt x="64" y="151"/>
                    <a:pt x="63" y="148"/>
                  </a:cubicBezTo>
                  <a:cubicBezTo>
                    <a:pt x="62" y="145"/>
                    <a:pt x="60" y="142"/>
                    <a:pt x="60" y="138"/>
                  </a:cubicBezTo>
                  <a:cubicBezTo>
                    <a:pt x="61" y="134"/>
                    <a:pt x="57" y="129"/>
                    <a:pt x="58" y="125"/>
                  </a:cubicBezTo>
                  <a:cubicBezTo>
                    <a:pt x="55" y="118"/>
                    <a:pt x="55" y="111"/>
                    <a:pt x="53" y="104"/>
                  </a:cubicBezTo>
                  <a:cubicBezTo>
                    <a:pt x="53" y="100"/>
                    <a:pt x="51" y="96"/>
                    <a:pt x="50" y="92"/>
                  </a:cubicBezTo>
                  <a:cubicBezTo>
                    <a:pt x="49" y="90"/>
                    <a:pt x="48" y="89"/>
                    <a:pt x="48" y="88"/>
                  </a:cubicBezTo>
                  <a:cubicBezTo>
                    <a:pt x="48" y="84"/>
                    <a:pt x="46" y="82"/>
                    <a:pt x="45" y="80"/>
                  </a:cubicBezTo>
                  <a:cubicBezTo>
                    <a:pt x="43" y="74"/>
                    <a:pt x="39" y="69"/>
                    <a:pt x="39" y="62"/>
                  </a:cubicBezTo>
                  <a:cubicBezTo>
                    <a:pt x="40" y="60"/>
                    <a:pt x="39" y="58"/>
                    <a:pt x="37" y="56"/>
                  </a:cubicBezTo>
                  <a:cubicBezTo>
                    <a:pt x="36" y="54"/>
                    <a:pt x="35" y="52"/>
                    <a:pt x="37" y="49"/>
                  </a:cubicBezTo>
                  <a:cubicBezTo>
                    <a:pt x="38" y="48"/>
                    <a:pt x="37" y="47"/>
                    <a:pt x="37" y="46"/>
                  </a:cubicBezTo>
                  <a:cubicBezTo>
                    <a:pt x="35" y="44"/>
                    <a:pt x="34" y="43"/>
                    <a:pt x="33" y="41"/>
                  </a:cubicBezTo>
                  <a:cubicBezTo>
                    <a:pt x="31" y="39"/>
                    <a:pt x="32" y="37"/>
                    <a:pt x="34" y="35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8" y="34"/>
                    <a:pt x="37" y="33"/>
                    <a:pt x="36" y="33"/>
                  </a:cubicBezTo>
                  <a:cubicBezTo>
                    <a:pt x="34" y="31"/>
                    <a:pt x="33" y="29"/>
                    <a:pt x="31" y="27"/>
                  </a:cubicBezTo>
                  <a:cubicBezTo>
                    <a:pt x="29" y="24"/>
                    <a:pt x="28" y="22"/>
                    <a:pt x="28" y="19"/>
                  </a:cubicBezTo>
                  <a:cubicBezTo>
                    <a:pt x="29" y="19"/>
                    <a:pt x="30" y="19"/>
                    <a:pt x="30" y="19"/>
                  </a:cubicBezTo>
                  <a:cubicBezTo>
                    <a:pt x="34" y="18"/>
                    <a:pt x="35" y="16"/>
                    <a:pt x="35" y="13"/>
                  </a:cubicBezTo>
                  <a:cubicBezTo>
                    <a:pt x="35" y="12"/>
                    <a:pt x="34" y="10"/>
                    <a:pt x="34" y="9"/>
                  </a:cubicBezTo>
                  <a:cubicBezTo>
                    <a:pt x="34" y="7"/>
                    <a:pt x="35" y="6"/>
                    <a:pt x="37" y="6"/>
                  </a:cubicBezTo>
                  <a:cubicBezTo>
                    <a:pt x="37" y="6"/>
                    <a:pt x="38" y="6"/>
                    <a:pt x="38" y="6"/>
                  </a:cubicBezTo>
                  <a:cubicBezTo>
                    <a:pt x="41" y="8"/>
                    <a:pt x="43" y="7"/>
                    <a:pt x="44" y="4"/>
                  </a:cubicBezTo>
                  <a:cubicBezTo>
                    <a:pt x="46" y="0"/>
                    <a:pt x="47" y="0"/>
                    <a:pt x="50" y="2"/>
                  </a:cubicBezTo>
                  <a:cubicBezTo>
                    <a:pt x="57" y="5"/>
                    <a:pt x="62" y="9"/>
                    <a:pt x="68" y="14"/>
                  </a:cubicBezTo>
                  <a:cubicBezTo>
                    <a:pt x="90" y="33"/>
                    <a:pt x="108" y="54"/>
                    <a:pt x="124" y="78"/>
                  </a:cubicBezTo>
                  <a:cubicBezTo>
                    <a:pt x="125" y="79"/>
                    <a:pt x="126" y="80"/>
                    <a:pt x="126" y="80"/>
                  </a:cubicBezTo>
                  <a:cubicBezTo>
                    <a:pt x="128" y="82"/>
                    <a:pt x="128" y="85"/>
                    <a:pt x="131" y="84"/>
                  </a:cubicBezTo>
                  <a:cubicBezTo>
                    <a:pt x="133" y="84"/>
                    <a:pt x="136" y="82"/>
                    <a:pt x="136" y="79"/>
                  </a:cubicBezTo>
                  <a:cubicBezTo>
                    <a:pt x="136" y="74"/>
                    <a:pt x="139" y="70"/>
                    <a:pt x="140" y="66"/>
                  </a:cubicBezTo>
                  <a:cubicBezTo>
                    <a:pt x="140" y="64"/>
                    <a:pt x="141" y="62"/>
                    <a:pt x="143" y="61"/>
                  </a:cubicBezTo>
                  <a:cubicBezTo>
                    <a:pt x="145" y="59"/>
                    <a:pt x="146" y="57"/>
                    <a:pt x="147" y="55"/>
                  </a:cubicBezTo>
                  <a:cubicBezTo>
                    <a:pt x="147" y="52"/>
                    <a:pt x="149" y="50"/>
                    <a:pt x="151" y="48"/>
                  </a:cubicBezTo>
                  <a:cubicBezTo>
                    <a:pt x="153" y="47"/>
                    <a:pt x="152" y="46"/>
                    <a:pt x="152" y="44"/>
                  </a:cubicBezTo>
                  <a:cubicBezTo>
                    <a:pt x="153" y="43"/>
                    <a:pt x="153" y="43"/>
                    <a:pt x="15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841" y="3392"/>
              <a:ext cx="404" cy="391"/>
            </a:xfrm>
            <a:custGeom>
              <a:avLst/>
              <a:gdLst>
                <a:gd name="T0" fmla="*/ 3 w 215"/>
                <a:gd name="T1" fmla="*/ 207 h 208"/>
                <a:gd name="T2" fmla="*/ 2 w 215"/>
                <a:gd name="T3" fmla="*/ 203 h 208"/>
                <a:gd name="T4" fmla="*/ 46 w 215"/>
                <a:gd name="T5" fmla="*/ 188 h 208"/>
                <a:gd name="T6" fmla="*/ 71 w 215"/>
                <a:gd name="T7" fmla="*/ 171 h 208"/>
                <a:gd name="T8" fmla="*/ 67 w 215"/>
                <a:gd name="T9" fmla="*/ 161 h 208"/>
                <a:gd name="T10" fmla="*/ 65 w 215"/>
                <a:gd name="T11" fmla="*/ 150 h 208"/>
                <a:gd name="T12" fmla="*/ 59 w 215"/>
                <a:gd name="T13" fmla="*/ 125 h 208"/>
                <a:gd name="T14" fmla="*/ 52 w 215"/>
                <a:gd name="T15" fmla="*/ 95 h 208"/>
                <a:gd name="T16" fmla="*/ 46 w 215"/>
                <a:gd name="T17" fmla="*/ 80 h 208"/>
                <a:gd name="T18" fmla="*/ 42 w 215"/>
                <a:gd name="T19" fmla="*/ 70 h 208"/>
                <a:gd name="T20" fmla="*/ 38 w 215"/>
                <a:gd name="T21" fmla="*/ 55 h 208"/>
                <a:gd name="T22" fmla="*/ 34 w 215"/>
                <a:gd name="T23" fmla="*/ 42 h 208"/>
                <a:gd name="T24" fmla="*/ 35 w 215"/>
                <a:gd name="T25" fmla="*/ 34 h 208"/>
                <a:gd name="T26" fmla="*/ 38 w 215"/>
                <a:gd name="T27" fmla="*/ 34 h 208"/>
                <a:gd name="T28" fmla="*/ 35 w 215"/>
                <a:gd name="T29" fmla="*/ 31 h 208"/>
                <a:gd name="T30" fmla="*/ 31 w 215"/>
                <a:gd name="T31" fmla="*/ 19 h 208"/>
                <a:gd name="T32" fmla="*/ 35 w 215"/>
                <a:gd name="T33" fmla="*/ 10 h 208"/>
                <a:gd name="T34" fmla="*/ 45 w 215"/>
                <a:gd name="T35" fmla="*/ 4 h 208"/>
                <a:gd name="T36" fmla="*/ 54 w 215"/>
                <a:gd name="T37" fmla="*/ 3 h 208"/>
                <a:gd name="T38" fmla="*/ 113 w 215"/>
                <a:gd name="T39" fmla="*/ 61 h 208"/>
                <a:gd name="T40" fmla="*/ 134 w 215"/>
                <a:gd name="T41" fmla="*/ 82 h 208"/>
                <a:gd name="T42" fmla="*/ 142 w 215"/>
                <a:gd name="T43" fmla="*/ 64 h 208"/>
                <a:gd name="T44" fmla="*/ 148 w 215"/>
                <a:gd name="T45" fmla="*/ 53 h 208"/>
                <a:gd name="T46" fmla="*/ 156 w 215"/>
                <a:gd name="T47" fmla="*/ 37 h 208"/>
                <a:gd name="T48" fmla="*/ 176 w 215"/>
                <a:gd name="T49" fmla="*/ 14 h 208"/>
                <a:gd name="T50" fmla="*/ 188 w 215"/>
                <a:gd name="T51" fmla="*/ 16 h 208"/>
                <a:gd name="T52" fmla="*/ 188 w 215"/>
                <a:gd name="T53" fmla="*/ 57 h 208"/>
                <a:gd name="T54" fmla="*/ 174 w 215"/>
                <a:gd name="T55" fmla="*/ 135 h 208"/>
                <a:gd name="T56" fmla="*/ 176 w 215"/>
                <a:gd name="T57" fmla="*/ 148 h 208"/>
                <a:gd name="T58" fmla="*/ 197 w 215"/>
                <a:gd name="T59" fmla="*/ 147 h 208"/>
                <a:gd name="T60" fmla="*/ 213 w 215"/>
                <a:gd name="T61" fmla="*/ 161 h 208"/>
                <a:gd name="T62" fmla="*/ 210 w 215"/>
                <a:gd name="T63" fmla="*/ 166 h 208"/>
                <a:gd name="T64" fmla="*/ 172 w 215"/>
                <a:gd name="T65" fmla="*/ 189 h 208"/>
                <a:gd name="T66" fmla="*/ 92 w 215"/>
                <a:gd name="T67" fmla="*/ 203 h 208"/>
                <a:gd name="T68" fmla="*/ 79 w 215"/>
                <a:gd name="T69" fmla="*/ 205 h 208"/>
                <a:gd name="T70" fmla="*/ 59 w 215"/>
                <a:gd name="T71" fmla="*/ 201 h 208"/>
                <a:gd name="T72" fmla="*/ 32 w 215"/>
                <a:gd name="T73" fmla="*/ 20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208">
                  <a:moveTo>
                    <a:pt x="15" y="206"/>
                  </a:moveTo>
                  <a:cubicBezTo>
                    <a:pt x="11" y="205"/>
                    <a:pt x="7" y="206"/>
                    <a:pt x="3" y="207"/>
                  </a:cubicBezTo>
                  <a:cubicBezTo>
                    <a:pt x="2" y="207"/>
                    <a:pt x="1" y="206"/>
                    <a:pt x="1" y="205"/>
                  </a:cubicBezTo>
                  <a:cubicBezTo>
                    <a:pt x="0" y="204"/>
                    <a:pt x="1" y="204"/>
                    <a:pt x="2" y="203"/>
                  </a:cubicBezTo>
                  <a:cubicBezTo>
                    <a:pt x="2" y="203"/>
                    <a:pt x="3" y="202"/>
                    <a:pt x="3" y="202"/>
                  </a:cubicBezTo>
                  <a:cubicBezTo>
                    <a:pt x="18" y="197"/>
                    <a:pt x="32" y="192"/>
                    <a:pt x="46" y="188"/>
                  </a:cubicBezTo>
                  <a:cubicBezTo>
                    <a:pt x="56" y="185"/>
                    <a:pt x="65" y="180"/>
                    <a:pt x="74" y="175"/>
                  </a:cubicBezTo>
                  <a:cubicBezTo>
                    <a:pt x="74" y="172"/>
                    <a:pt x="72" y="172"/>
                    <a:pt x="71" y="171"/>
                  </a:cubicBezTo>
                  <a:cubicBezTo>
                    <a:pt x="70" y="170"/>
                    <a:pt x="69" y="169"/>
                    <a:pt x="70" y="167"/>
                  </a:cubicBezTo>
                  <a:cubicBezTo>
                    <a:pt x="71" y="164"/>
                    <a:pt x="70" y="163"/>
                    <a:pt x="67" y="161"/>
                  </a:cubicBezTo>
                  <a:cubicBezTo>
                    <a:pt x="65" y="161"/>
                    <a:pt x="64" y="159"/>
                    <a:pt x="65" y="157"/>
                  </a:cubicBezTo>
                  <a:cubicBezTo>
                    <a:pt x="67" y="154"/>
                    <a:pt x="66" y="152"/>
                    <a:pt x="65" y="150"/>
                  </a:cubicBezTo>
                  <a:cubicBezTo>
                    <a:pt x="63" y="146"/>
                    <a:pt x="61" y="142"/>
                    <a:pt x="61" y="138"/>
                  </a:cubicBezTo>
                  <a:cubicBezTo>
                    <a:pt x="61" y="133"/>
                    <a:pt x="58" y="130"/>
                    <a:pt x="59" y="125"/>
                  </a:cubicBezTo>
                  <a:cubicBezTo>
                    <a:pt x="55" y="118"/>
                    <a:pt x="55" y="110"/>
                    <a:pt x="54" y="103"/>
                  </a:cubicBezTo>
                  <a:cubicBezTo>
                    <a:pt x="54" y="100"/>
                    <a:pt x="53" y="98"/>
                    <a:pt x="52" y="95"/>
                  </a:cubicBezTo>
                  <a:cubicBezTo>
                    <a:pt x="51" y="92"/>
                    <a:pt x="48" y="89"/>
                    <a:pt x="49" y="84"/>
                  </a:cubicBezTo>
                  <a:cubicBezTo>
                    <a:pt x="49" y="83"/>
                    <a:pt x="47" y="81"/>
                    <a:pt x="46" y="80"/>
                  </a:cubicBezTo>
                  <a:cubicBezTo>
                    <a:pt x="44" y="78"/>
                    <a:pt x="43" y="75"/>
                    <a:pt x="43" y="73"/>
                  </a:cubicBezTo>
                  <a:cubicBezTo>
                    <a:pt x="43" y="72"/>
                    <a:pt x="43" y="71"/>
                    <a:pt x="42" y="70"/>
                  </a:cubicBezTo>
                  <a:cubicBezTo>
                    <a:pt x="41" y="69"/>
                    <a:pt x="39" y="67"/>
                    <a:pt x="40" y="65"/>
                  </a:cubicBezTo>
                  <a:cubicBezTo>
                    <a:pt x="41" y="61"/>
                    <a:pt x="40" y="58"/>
                    <a:pt x="38" y="55"/>
                  </a:cubicBezTo>
                  <a:cubicBezTo>
                    <a:pt x="37" y="54"/>
                    <a:pt x="36" y="52"/>
                    <a:pt x="37" y="52"/>
                  </a:cubicBezTo>
                  <a:cubicBezTo>
                    <a:pt x="41" y="47"/>
                    <a:pt x="36" y="45"/>
                    <a:pt x="34" y="42"/>
                  </a:cubicBezTo>
                  <a:cubicBezTo>
                    <a:pt x="34" y="41"/>
                    <a:pt x="33" y="41"/>
                    <a:pt x="32" y="40"/>
                  </a:cubicBezTo>
                  <a:cubicBezTo>
                    <a:pt x="32" y="38"/>
                    <a:pt x="33" y="36"/>
                    <a:pt x="35" y="34"/>
                  </a:cubicBezTo>
                  <a:cubicBezTo>
                    <a:pt x="35" y="34"/>
                    <a:pt x="36" y="35"/>
                    <a:pt x="36" y="34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8" y="33"/>
                    <a:pt x="38" y="32"/>
                    <a:pt x="37" y="32"/>
                  </a:cubicBezTo>
                  <a:cubicBezTo>
                    <a:pt x="36" y="31"/>
                    <a:pt x="35" y="31"/>
                    <a:pt x="35" y="31"/>
                  </a:cubicBezTo>
                  <a:cubicBezTo>
                    <a:pt x="33" y="28"/>
                    <a:pt x="31" y="26"/>
                    <a:pt x="30" y="23"/>
                  </a:cubicBezTo>
                  <a:cubicBezTo>
                    <a:pt x="29" y="22"/>
                    <a:pt x="29" y="20"/>
                    <a:pt x="31" y="19"/>
                  </a:cubicBezTo>
                  <a:cubicBezTo>
                    <a:pt x="36" y="17"/>
                    <a:pt x="37" y="14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7"/>
                    <a:pt x="36" y="5"/>
                    <a:pt x="38" y="6"/>
                  </a:cubicBezTo>
                  <a:cubicBezTo>
                    <a:pt x="42" y="8"/>
                    <a:pt x="44" y="7"/>
                    <a:pt x="45" y="4"/>
                  </a:cubicBezTo>
                  <a:cubicBezTo>
                    <a:pt x="47" y="0"/>
                    <a:pt x="47" y="0"/>
                    <a:pt x="51" y="1"/>
                  </a:cubicBezTo>
                  <a:cubicBezTo>
                    <a:pt x="52" y="2"/>
                    <a:pt x="53" y="2"/>
                    <a:pt x="54" y="3"/>
                  </a:cubicBezTo>
                  <a:cubicBezTo>
                    <a:pt x="61" y="9"/>
                    <a:pt x="69" y="14"/>
                    <a:pt x="76" y="21"/>
                  </a:cubicBezTo>
                  <a:cubicBezTo>
                    <a:pt x="89" y="33"/>
                    <a:pt x="101" y="47"/>
                    <a:pt x="113" y="61"/>
                  </a:cubicBezTo>
                  <a:cubicBezTo>
                    <a:pt x="118" y="68"/>
                    <a:pt x="123" y="75"/>
                    <a:pt x="128" y="82"/>
                  </a:cubicBezTo>
                  <a:cubicBezTo>
                    <a:pt x="130" y="85"/>
                    <a:pt x="131" y="85"/>
                    <a:pt x="134" y="82"/>
                  </a:cubicBezTo>
                  <a:cubicBezTo>
                    <a:pt x="136" y="81"/>
                    <a:pt x="137" y="79"/>
                    <a:pt x="137" y="77"/>
                  </a:cubicBezTo>
                  <a:cubicBezTo>
                    <a:pt x="137" y="72"/>
                    <a:pt x="141" y="68"/>
                    <a:pt x="142" y="64"/>
                  </a:cubicBezTo>
                  <a:cubicBezTo>
                    <a:pt x="142" y="63"/>
                    <a:pt x="142" y="62"/>
                    <a:pt x="143" y="61"/>
                  </a:cubicBezTo>
                  <a:cubicBezTo>
                    <a:pt x="146" y="59"/>
                    <a:pt x="148" y="57"/>
                    <a:pt x="148" y="53"/>
                  </a:cubicBezTo>
                  <a:cubicBezTo>
                    <a:pt x="148" y="49"/>
                    <a:pt x="153" y="49"/>
                    <a:pt x="153" y="45"/>
                  </a:cubicBezTo>
                  <a:cubicBezTo>
                    <a:pt x="154" y="42"/>
                    <a:pt x="154" y="39"/>
                    <a:pt x="156" y="37"/>
                  </a:cubicBezTo>
                  <a:cubicBezTo>
                    <a:pt x="158" y="35"/>
                    <a:pt x="159" y="32"/>
                    <a:pt x="161" y="29"/>
                  </a:cubicBezTo>
                  <a:cubicBezTo>
                    <a:pt x="164" y="22"/>
                    <a:pt x="170" y="19"/>
                    <a:pt x="176" y="14"/>
                  </a:cubicBezTo>
                  <a:cubicBezTo>
                    <a:pt x="179" y="16"/>
                    <a:pt x="182" y="13"/>
                    <a:pt x="185" y="14"/>
                  </a:cubicBezTo>
                  <a:cubicBezTo>
                    <a:pt x="187" y="14"/>
                    <a:pt x="188" y="15"/>
                    <a:pt x="188" y="16"/>
                  </a:cubicBezTo>
                  <a:cubicBezTo>
                    <a:pt x="188" y="18"/>
                    <a:pt x="189" y="21"/>
                    <a:pt x="189" y="23"/>
                  </a:cubicBezTo>
                  <a:cubicBezTo>
                    <a:pt x="190" y="35"/>
                    <a:pt x="190" y="46"/>
                    <a:pt x="188" y="57"/>
                  </a:cubicBezTo>
                  <a:cubicBezTo>
                    <a:pt x="187" y="63"/>
                    <a:pt x="187" y="69"/>
                    <a:pt x="187" y="74"/>
                  </a:cubicBezTo>
                  <a:cubicBezTo>
                    <a:pt x="182" y="94"/>
                    <a:pt x="178" y="115"/>
                    <a:pt x="174" y="135"/>
                  </a:cubicBezTo>
                  <a:cubicBezTo>
                    <a:pt x="173" y="138"/>
                    <a:pt x="173" y="141"/>
                    <a:pt x="173" y="145"/>
                  </a:cubicBezTo>
                  <a:cubicBezTo>
                    <a:pt x="173" y="147"/>
                    <a:pt x="174" y="148"/>
                    <a:pt x="176" y="148"/>
                  </a:cubicBezTo>
                  <a:cubicBezTo>
                    <a:pt x="180" y="148"/>
                    <a:pt x="183" y="148"/>
                    <a:pt x="187" y="148"/>
                  </a:cubicBezTo>
                  <a:cubicBezTo>
                    <a:pt x="190" y="147"/>
                    <a:pt x="194" y="147"/>
                    <a:pt x="197" y="147"/>
                  </a:cubicBezTo>
                  <a:cubicBezTo>
                    <a:pt x="202" y="147"/>
                    <a:pt x="206" y="149"/>
                    <a:pt x="208" y="154"/>
                  </a:cubicBezTo>
                  <a:cubicBezTo>
                    <a:pt x="210" y="156"/>
                    <a:pt x="212" y="158"/>
                    <a:pt x="213" y="161"/>
                  </a:cubicBezTo>
                  <a:cubicBezTo>
                    <a:pt x="215" y="163"/>
                    <a:pt x="214" y="165"/>
                    <a:pt x="211" y="166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00" y="165"/>
                    <a:pt x="194" y="170"/>
                    <a:pt x="188" y="176"/>
                  </a:cubicBezTo>
                  <a:cubicBezTo>
                    <a:pt x="183" y="181"/>
                    <a:pt x="178" y="185"/>
                    <a:pt x="172" y="189"/>
                  </a:cubicBezTo>
                  <a:cubicBezTo>
                    <a:pt x="161" y="196"/>
                    <a:pt x="150" y="200"/>
                    <a:pt x="137" y="200"/>
                  </a:cubicBezTo>
                  <a:cubicBezTo>
                    <a:pt x="122" y="201"/>
                    <a:pt x="107" y="202"/>
                    <a:pt x="92" y="203"/>
                  </a:cubicBezTo>
                  <a:cubicBezTo>
                    <a:pt x="91" y="203"/>
                    <a:pt x="90" y="203"/>
                    <a:pt x="90" y="204"/>
                  </a:cubicBezTo>
                  <a:cubicBezTo>
                    <a:pt x="86" y="204"/>
                    <a:pt x="83" y="204"/>
                    <a:pt x="79" y="205"/>
                  </a:cubicBezTo>
                  <a:cubicBezTo>
                    <a:pt x="76" y="206"/>
                    <a:pt x="72" y="206"/>
                    <a:pt x="69" y="204"/>
                  </a:cubicBezTo>
                  <a:cubicBezTo>
                    <a:pt x="66" y="203"/>
                    <a:pt x="62" y="202"/>
                    <a:pt x="59" y="201"/>
                  </a:cubicBezTo>
                  <a:cubicBezTo>
                    <a:pt x="54" y="200"/>
                    <a:pt x="50" y="200"/>
                    <a:pt x="45" y="201"/>
                  </a:cubicBezTo>
                  <a:cubicBezTo>
                    <a:pt x="41" y="203"/>
                    <a:pt x="36" y="204"/>
                    <a:pt x="32" y="205"/>
                  </a:cubicBezTo>
                  <a:cubicBezTo>
                    <a:pt x="27" y="207"/>
                    <a:pt x="21" y="208"/>
                    <a:pt x="15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834" y="314"/>
              <a:ext cx="402" cy="389"/>
            </a:xfrm>
            <a:custGeom>
              <a:avLst/>
              <a:gdLst>
                <a:gd name="T0" fmla="*/ 74 w 214"/>
                <a:gd name="T1" fmla="*/ 175 h 207"/>
                <a:gd name="T2" fmla="*/ 69 w 214"/>
                <a:gd name="T3" fmla="*/ 167 h 207"/>
                <a:gd name="T4" fmla="*/ 65 w 214"/>
                <a:gd name="T5" fmla="*/ 156 h 207"/>
                <a:gd name="T6" fmla="*/ 61 w 214"/>
                <a:gd name="T7" fmla="*/ 136 h 207"/>
                <a:gd name="T8" fmla="*/ 54 w 214"/>
                <a:gd name="T9" fmla="*/ 106 h 207"/>
                <a:gd name="T10" fmla="*/ 49 w 214"/>
                <a:gd name="T11" fmla="*/ 85 h 207"/>
                <a:gd name="T12" fmla="*/ 43 w 214"/>
                <a:gd name="T13" fmla="*/ 76 h 207"/>
                <a:gd name="T14" fmla="*/ 40 w 214"/>
                <a:gd name="T15" fmla="*/ 64 h 207"/>
                <a:gd name="T16" fmla="*/ 37 w 214"/>
                <a:gd name="T17" fmla="*/ 50 h 207"/>
                <a:gd name="T18" fmla="*/ 33 w 214"/>
                <a:gd name="T19" fmla="*/ 41 h 207"/>
                <a:gd name="T20" fmla="*/ 36 w 214"/>
                <a:gd name="T21" fmla="*/ 32 h 207"/>
                <a:gd name="T22" fmla="*/ 32 w 214"/>
                <a:gd name="T23" fmla="*/ 19 h 207"/>
                <a:gd name="T24" fmla="*/ 34 w 214"/>
                <a:gd name="T25" fmla="*/ 9 h 207"/>
                <a:gd name="T26" fmla="*/ 39 w 214"/>
                <a:gd name="T27" fmla="*/ 6 h 207"/>
                <a:gd name="T28" fmla="*/ 45 w 214"/>
                <a:gd name="T29" fmla="*/ 3 h 207"/>
                <a:gd name="T30" fmla="*/ 54 w 214"/>
                <a:gd name="T31" fmla="*/ 3 h 207"/>
                <a:gd name="T32" fmla="*/ 125 w 214"/>
                <a:gd name="T33" fmla="*/ 77 h 207"/>
                <a:gd name="T34" fmla="*/ 133 w 214"/>
                <a:gd name="T35" fmla="*/ 83 h 207"/>
                <a:gd name="T36" fmla="*/ 141 w 214"/>
                <a:gd name="T37" fmla="*/ 64 h 207"/>
                <a:gd name="T38" fmla="*/ 148 w 214"/>
                <a:gd name="T39" fmla="*/ 53 h 207"/>
                <a:gd name="T40" fmla="*/ 153 w 214"/>
                <a:gd name="T41" fmla="*/ 44 h 207"/>
                <a:gd name="T42" fmla="*/ 160 w 214"/>
                <a:gd name="T43" fmla="*/ 30 h 207"/>
                <a:gd name="T44" fmla="*/ 168 w 214"/>
                <a:gd name="T45" fmla="*/ 22 h 207"/>
                <a:gd name="T46" fmla="*/ 178 w 214"/>
                <a:gd name="T47" fmla="*/ 13 h 207"/>
                <a:gd name="T48" fmla="*/ 181 w 214"/>
                <a:gd name="T49" fmla="*/ 15 h 207"/>
                <a:gd name="T50" fmla="*/ 188 w 214"/>
                <a:gd name="T51" fmla="*/ 18 h 207"/>
                <a:gd name="T52" fmla="*/ 183 w 214"/>
                <a:gd name="T53" fmla="*/ 94 h 207"/>
                <a:gd name="T54" fmla="*/ 180 w 214"/>
                <a:gd name="T55" fmla="*/ 108 h 207"/>
                <a:gd name="T56" fmla="*/ 178 w 214"/>
                <a:gd name="T57" fmla="*/ 115 h 207"/>
                <a:gd name="T58" fmla="*/ 176 w 214"/>
                <a:gd name="T59" fmla="*/ 122 h 207"/>
                <a:gd name="T60" fmla="*/ 175 w 214"/>
                <a:gd name="T61" fmla="*/ 130 h 207"/>
                <a:gd name="T62" fmla="*/ 173 w 214"/>
                <a:gd name="T63" fmla="*/ 144 h 207"/>
                <a:gd name="T64" fmla="*/ 193 w 214"/>
                <a:gd name="T65" fmla="*/ 147 h 207"/>
                <a:gd name="T66" fmla="*/ 209 w 214"/>
                <a:gd name="T67" fmla="*/ 154 h 207"/>
                <a:gd name="T68" fmla="*/ 213 w 214"/>
                <a:gd name="T69" fmla="*/ 165 h 207"/>
                <a:gd name="T70" fmla="*/ 194 w 214"/>
                <a:gd name="T71" fmla="*/ 170 h 207"/>
                <a:gd name="T72" fmla="*/ 137 w 214"/>
                <a:gd name="T73" fmla="*/ 200 h 207"/>
                <a:gd name="T74" fmla="*/ 96 w 214"/>
                <a:gd name="T75" fmla="*/ 203 h 207"/>
                <a:gd name="T76" fmla="*/ 87 w 214"/>
                <a:gd name="T77" fmla="*/ 203 h 207"/>
                <a:gd name="T78" fmla="*/ 77 w 214"/>
                <a:gd name="T79" fmla="*/ 205 h 207"/>
                <a:gd name="T80" fmla="*/ 67 w 214"/>
                <a:gd name="T81" fmla="*/ 203 h 207"/>
                <a:gd name="T82" fmla="*/ 60 w 214"/>
                <a:gd name="T83" fmla="*/ 202 h 207"/>
                <a:gd name="T84" fmla="*/ 47 w 214"/>
                <a:gd name="T85" fmla="*/ 201 h 207"/>
                <a:gd name="T86" fmla="*/ 39 w 214"/>
                <a:gd name="T87" fmla="*/ 203 h 207"/>
                <a:gd name="T88" fmla="*/ 33 w 214"/>
                <a:gd name="T89" fmla="*/ 205 h 207"/>
                <a:gd name="T90" fmla="*/ 27 w 214"/>
                <a:gd name="T91" fmla="*/ 206 h 207"/>
                <a:gd name="T92" fmla="*/ 7 w 214"/>
                <a:gd name="T93" fmla="*/ 206 h 207"/>
                <a:gd name="T94" fmla="*/ 0 w 214"/>
                <a:gd name="T95" fmla="*/ 205 h 207"/>
                <a:gd name="T96" fmla="*/ 13 w 214"/>
                <a:gd name="T97" fmla="*/ 199 h 207"/>
                <a:gd name="T98" fmla="*/ 18 w 214"/>
                <a:gd name="T99" fmla="*/ 197 h 207"/>
                <a:gd name="T100" fmla="*/ 24 w 214"/>
                <a:gd name="T101" fmla="*/ 195 h 207"/>
                <a:gd name="T102" fmla="*/ 43 w 214"/>
                <a:gd name="T103" fmla="*/ 188 h 207"/>
                <a:gd name="T104" fmla="*/ 49 w 214"/>
                <a:gd name="T105" fmla="*/ 186 h 207"/>
                <a:gd name="T106" fmla="*/ 56 w 214"/>
                <a:gd name="T107" fmla="*/ 184 h 207"/>
                <a:gd name="T108" fmla="*/ 63 w 214"/>
                <a:gd name="T109" fmla="*/ 18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4" h="207">
                  <a:moveTo>
                    <a:pt x="63" y="180"/>
                  </a:moveTo>
                  <a:cubicBezTo>
                    <a:pt x="67" y="179"/>
                    <a:pt x="71" y="177"/>
                    <a:pt x="74" y="175"/>
                  </a:cubicBezTo>
                  <a:cubicBezTo>
                    <a:pt x="74" y="172"/>
                    <a:pt x="72" y="172"/>
                    <a:pt x="71" y="171"/>
                  </a:cubicBezTo>
                  <a:cubicBezTo>
                    <a:pt x="70" y="170"/>
                    <a:pt x="69" y="169"/>
                    <a:pt x="69" y="167"/>
                  </a:cubicBezTo>
                  <a:cubicBezTo>
                    <a:pt x="70" y="165"/>
                    <a:pt x="70" y="163"/>
                    <a:pt x="68" y="162"/>
                  </a:cubicBezTo>
                  <a:cubicBezTo>
                    <a:pt x="66" y="160"/>
                    <a:pt x="64" y="158"/>
                    <a:pt x="65" y="156"/>
                  </a:cubicBezTo>
                  <a:cubicBezTo>
                    <a:pt x="66" y="154"/>
                    <a:pt x="65" y="152"/>
                    <a:pt x="65" y="151"/>
                  </a:cubicBezTo>
                  <a:cubicBezTo>
                    <a:pt x="63" y="146"/>
                    <a:pt x="61" y="141"/>
                    <a:pt x="61" y="136"/>
                  </a:cubicBezTo>
                  <a:cubicBezTo>
                    <a:pt x="58" y="131"/>
                    <a:pt x="59" y="126"/>
                    <a:pt x="57" y="121"/>
                  </a:cubicBezTo>
                  <a:cubicBezTo>
                    <a:pt x="55" y="116"/>
                    <a:pt x="55" y="111"/>
                    <a:pt x="54" y="106"/>
                  </a:cubicBezTo>
                  <a:cubicBezTo>
                    <a:pt x="54" y="102"/>
                    <a:pt x="53" y="100"/>
                    <a:pt x="52" y="96"/>
                  </a:cubicBezTo>
                  <a:cubicBezTo>
                    <a:pt x="51" y="92"/>
                    <a:pt x="48" y="89"/>
                    <a:pt x="49" y="85"/>
                  </a:cubicBezTo>
                  <a:cubicBezTo>
                    <a:pt x="49" y="84"/>
                    <a:pt x="48" y="82"/>
                    <a:pt x="47" y="81"/>
                  </a:cubicBezTo>
                  <a:cubicBezTo>
                    <a:pt x="46" y="79"/>
                    <a:pt x="44" y="78"/>
                    <a:pt x="43" y="76"/>
                  </a:cubicBezTo>
                  <a:cubicBezTo>
                    <a:pt x="43" y="75"/>
                    <a:pt x="43" y="75"/>
                    <a:pt x="43" y="74"/>
                  </a:cubicBezTo>
                  <a:cubicBezTo>
                    <a:pt x="44" y="70"/>
                    <a:pt x="39" y="68"/>
                    <a:pt x="40" y="64"/>
                  </a:cubicBezTo>
                  <a:cubicBezTo>
                    <a:pt x="41" y="61"/>
                    <a:pt x="40" y="57"/>
                    <a:pt x="37" y="54"/>
                  </a:cubicBezTo>
                  <a:cubicBezTo>
                    <a:pt x="36" y="53"/>
                    <a:pt x="36" y="51"/>
                    <a:pt x="37" y="50"/>
                  </a:cubicBezTo>
                  <a:cubicBezTo>
                    <a:pt x="39" y="48"/>
                    <a:pt x="38" y="46"/>
                    <a:pt x="37" y="45"/>
                  </a:cubicBezTo>
                  <a:cubicBezTo>
                    <a:pt x="36" y="44"/>
                    <a:pt x="34" y="42"/>
                    <a:pt x="33" y="41"/>
                  </a:cubicBezTo>
                  <a:cubicBezTo>
                    <a:pt x="32" y="38"/>
                    <a:pt x="32" y="37"/>
                    <a:pt x="36" y="34"/>
                  </a:cubicBezTo>
                  <a:cubicBezTo>
                    <a:pt x="38" y="33"/>
                    <a:pt x="37" y="33"/>
                    <a:pt x="36" y="32"/>
                  </a:cubicBezTo>
                  <a:cubicBezTo>
                    <a:pt x="34" y="29"/>
                    <a:pt x="31" y="27"/>
                    <a:pt x="30" y="23"/>
                  </a:cubicBezTo>
                  <a:cubicBezTo>
                    <a:pt x="29" y="21"/>
                    <a:pt x="30" y="19"/>
                    <a:pt x="32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6" y="12"/>
                    <a:pt x="35" y="10"/>
                    <a:pt x="34" y="9"/>
                  </a:cubicBezTo>
                  <a:cubicBezTo>
                    <a:pt x="34" y="7"/>
                    <a:pt x="36" y="6"/>
                    <a:pt x="37" y="6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43" y="7"/>
                    <a:pt x="43" y="7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0"/>
                    <a:pt x="48" y="0"/>
                    <a:pt x="50" y="1"/>
                  </a:cubicBezTo>
                  <a:cubicBezTo>
                    <a:pt x="51" y="1"/>
                    <a:pt x="53" y="2"/>
                    <a:pt x="54" y="3"/>
                  </a:cubicBezTo>
                  <a:cubicBezTo>
                    <a:pt x="60" y="7"/>
                    <a:pt x="66" y="11"/>
                    <a:pt x="71" y="16"/>
                  </a:cubicBezTo>
                  <a:cubicBezTo>
                    <a:pt x="91" y="34"/>
                    <a:pt x="109" y="55"/>
                    <a:pt x="125" y="77"/>
                  </a:cubicBezTo>
                  <a:cubicBezTo>
                    <a:pt x="126" y="79"/>
                    <a:pt x="127" y="81"/>
                    <a:pt x="129" y="83"/>
                  </a:cubicBezTo>
                  <a:cubicBezTo>
                    <a:pt x="130" y="85"/>
                    <a:pt x="132" y="85"/>
                    <a:pt x="133" y="83"/>
                  </a:cubicBezTo>
                  <a:cubicBezTo>
                    <a:pt x="135" y="82"/>
                    <a:pt x="137" y="81"/>
                    <a:pt x="136" y="79"/>
                  </a:cubicBezTo>
                  <a:cubicBezTo>
                    <a:pt x="136" y="73"/>
                    <a:pt x="141" y="69"/>
                    <a:pt x="141" y="64"/>
                  </a:cubicBezTo>
                  <a:cubicBezTo>
                    <a:pt x="141" y="63"/>
                    <a:pt x="142" y="62"/>
                    <a:pt x="143" y="61"/>
                  </a:cubicBezTo>
                  <a:cubicBezTo>
                    <a:pt x="146" y="59"/>
                    <a:pt x="147" y="57"/>
                    <a:pt x="148" y="53"/>
                  </a:cubicBezTo>
                  <a:cubicBezTo>
                    <a:pt x="148" y="53"/>
                    <a:pt x="148" y="52"/>
                    <a:pt x="148" y="52"/>
                  </a:cubicBezTo>
                  <a:cubicBezTo>
                    <a:pt x="148" y="49"/>
                    <a:pt x="153" y="48"/>
                    <a:pt x="153" y="44"/>
                  </a:cubicBezTo>
                  <a:cubicBezTo>
                    <a:pt x="153" y="41"/>
                    <a:pt x="155" y="38"/>
                    <a:pt x="157" y="36"/>
                  </a:cubicBezTo>
                  <a:cubicBezTo>
                    <a:pt x="159" y="34"/>
                    <a:pt x="159" y="32"/>
                    <a:pt x="160" y="30"/>
                  </a:cubicBezTo>
                  <a:cubicBezTo>
                    <a:pt x="162" y="26"/>
                    <a:pt x="163" y="22"/>
                    <a:pt x="168" y="21"/>
                  </a:cubicBezTo>
                  <a:cubicBezTo>
                    <a:pt x="168" y="21"/>
                    <a:pt x="168" y="22"/>
                    <a:pt x="168" y="22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70" y="17"/>
                    <a:pt x="174" y="15"/>
                    <a:pt x="178" y="13"/>
                  </a:cubicBezTo>
                  <a:cubicBezTo>
                    <a:pt x="178" y="13"/>
                    <a:pt x="178" y="14"/>
                    <a:pt x="178" y="15"/>
                  </a:cubicBezTo>
                  <a:cubicBezTo>
                    <a:pt x="179" y="17"/>
                    <a:pt x="180" y="17"/>
                    <a:pt x="181" y="15"/>
                  </a:cubicBezTo>
                  <a:cubicBezTo>
                    <a:pt x="182" y="14"/>
                    <a:pt x="182" y="14"/>
                    <a:pt x="182" y="13"/>
                  </a:cubicBezTo>
                  <a:cubicBezTo>
                    <a:pt x="186" y="13"/>
                    <a:pt x="188" y="15"/>
                    <a:pt x="188" y="18"/>
                  </a:cubicBezTo>
                  <a:cubicBezTo>
                    <a:pt x="188" y="20"/>
                    <a:pt x="188" y="21"/>
                    <a:pt x="189" y="22"/>
                  </a:cubicBezTo>
                  <a:cubicBezTo>
                    <a:pt x="190" y="46"/>
                    <a:pt x="187" y="70"/>
                    <a:pt x="183" y="94"/>
                  </a:cubicBezTo>
                  <a:cubicBezTo>
                    <a:pt x="182" y="97"/>
                    <a:pt x="182" y="99"/>
                    <a:pt x="181" y="102"/>
                  </a:cubicBezTo>
                  <a:cubicBezTo>
                    <a:pt x="181" y="104"/>
                    <a:pt x="180" y="106"/>
                    <a:pt x="180" y="108"/>
                  </a:cubicBezTo>
                  <a:cubicBezTo>
                    <a:pt x="180" y="109"/>
                    <a:pt x="179" y="109"/>
                    <a:pt x="179" y="110"/>
                  </a:cubicBezTo>
                  <a:cubicBezTo>
                    <a:pt x="179" y="112"/>
                    <a:pt x="178" y="113"/>
                    <a:pt x="178" y="115"/>
                  </a:cubicBezTo>
                  <a:cubicBezTo>
                    <a:pt x="177" y="116"/>
                    <a:pt x="177" y="117"/>
                    <a:pt x="177" y="119"/>
                  </a:cubicBezTo>
                  <a:cubicBezTo>
                    <a:pt x="177" y="120"/>
                    <a:pt x="177" y="121"/>
                    <a:pt x="176" y="122"/>
                  </a:cubicBezTo>
                  <a:cubicBezTo>
                    <a:pt x="176" y="123"/>
                    <a:pt x="176" y="124"/>
                    <a:pt x="176" y="124"/>
                  </a:cubicBezTo>
                  <a:cubicBezTo>
                    <a:pt x="175" y="126"/>
                    <a:pt x="175" y="128"/>
                    <a:pt x="175" y="130"/>
                  </a:cubicBezTo>
                  <a:cubicBezTo>
                    <a:pt x="174" y="131"/>
                    <a:pt x="173" y="132"/>
                    <a:pt x="174" y="133"/>
                  </a:cubicBezTo>
                  <a:cubicBezTo>
                    <a:pt x="173" y="137"/>
                    <a:pt x="173" y="140"/>
                    <a:pt x="173" y="144"/>
                  </a:cubicBezTo>
                  <a:cubicBezTo>
                    <a:pt x="172" y="145"/>
                    <a:pt x="170" y="147"/>
                    <a:pt x="173" y="148"/>
                  </a:cubicBezTo>
                  <a:cubicBezTo>
                    <a:pt x="180" y="148"/>
                    <a:pt x="186" y="147"/>
                    <a:pt x="193" y="147"/>
                  </a:cubicBezTo>
                  <a:cubicBezTo>
                    <a:pt x="194" y="147"/>
                    <a:pt x="196" y="147"/>
                    <a:pt x="198" y="147"/>
                  </a:cubicBezTo>
                  <a:cubicBezTo>
                    <a:pt x="203" y="148"/>
                    <a:pt x="207" y="150"/>
                    <a:pt x="209" y="154"/>
                  </a:cubicBezTo>
                  <a:cubicBezTo>
                    <a:pt x="210" y="157"/>
                    <a:pt x="213" y="159"/>
                    <a:pt x="214" y="162"/>
                  </a:cubicBezTo>
                  <a:cubicBezTo>
                    <a:pt x="214" y="163"/>
                    <a:pt x="214" y="164"/>
                    <a:pt x="213" y="165"/>
                  </a:cubicBezTo>
                  <a:cubicBezTo>
                    <a:pt x="211" y="165"/>
                    <a:pt x="209" y="166"/>
                    <a:pt x="207" y="165"/>
                  </a:cubicBezTo>
                  <a:cubicBezTo>
                    <a:pt x="202" y="165"/>
                    <a:pt x="198" y="167"/>
                    <a:pt x="194" y="170"/>
                  </a:cubicBezTo>
                  <a:cubicBezTo>
                    <a:pt x="191" y="173"/>
                    <a:pt x="188" y="175"/>
                    <a:pt x="185" y="178"/>
                  </a:cubicBezTo>
                  <a:cubicBezTo>
                    <a:pt x="172" y="191"/>
                    <a:pt x="156" y="199"/>
                    <a:pt x="137" y="200"/>
                  </a:cubicBezTo>
                  <a:cubicBezTo>
                    <a:pt x="124" y="201"/>
                    <a:pt x="111" y="201"/>
                    <a:pt x="97" y="202"/>
                  </a:cubicBezTo>
                  <a:cubicBezTo>
                    <a:pt x="97" y="202"/>
                    <a:pt x="96" y="202"/>
                    <a:pt x="96" y="203"/>
                  </a:cubicBezTo>
                  <a:cubicBezTo>
                    <a:pt x="94" y="203"/>
                    <a:pt x="93" y="203"/>
                    <a:pt x="92" y="203"/>
                  </a:cubicBezTo>
                  <a:cubicBezTo>
                    <a:pt x="90" y="202"/>
                    <a:pt x="88" y="202"/>
                    <a:pt x="87" y="203"/>
                  </a:cubicBezTo>
                  <a:cubicBezTo>
                    <a:pt x="85" y="204"/>
                    <a:pt x="83" y="204"/>
                    <a:pt x="81" y="204"/>
                  </a:cubicBezTo>
                  <a:cubicBezTo>
                    <a:pt x="80" y="204"/>
                    <a:pt x="79" y="204"/>
                    <a:pt x="77" y="205"/>
                  </a:cubicBezTo>
                  <a:cubicBezTo>
                    <a:pt x="77" y="205"/>
                    <a:pt x="76" y="206"/>
                    <a:pt x="76" y="206"/>
                  </a:cubicBezTo>
                  <a:cubicBezTo>
                    <a:pt x="73" y="206"/>
                    <a:pt x="70" y="205"/>
                    <a:pt x="67" y="203"/>
                  </a:cubicBezTo>
                  <a:cubicBezTo>
                    <a:pt x="66" y="203"/>
                    <a:pt x="66" y="203"/>
                    <a:pt x="65" y="203"/>
                  </a:cubicBezTo>
                  <a:cubicBezTo>
                    <a:pt x="63" y="202"/>
                    <a:pt x="61" y="202"/>
                    <a:pt x="60" y="202"/>
                  </a:cubicBezTo>
                  <a:cubicBezTo>
                    <a:pt x="59" y="201"/>
                    <a:pt x="58" y="201"/>
                    <a:pt x="58" y="201"/>
                  </a:cubicBezTo>
                  <a:cubicBezTo>
                    <a:pt x="54" y="200"/>
                    <a:pt x="51" y="200"/>
                    <a:pt x="47" y="201"/>
                  </a:cubicBezTo>
                  <a:cubicBezTo>
                    <a:pt x="46" y="201"/>
                    <a:pt x="46" y="201"/>
                    <a:pt x="45" y="201"/>
                  </a:cubicBezTo>
                  <a:cubicBezTo>
                    <a:pt x="43" y="202"/>
                    <a:pt x="41" y="202"/>
                    <a:pt x="39" y="203"/>
                  </a:cubicBezTo>
                  <a:cubicBezTo>
                    <a:pt x="39" y="203"/>
                    <a:pt x="38" y="203"/>
                    <a:pt x="38" y="203"/>
                  </a:cubicBezTo>
                  <a:cubicBezTo>
                    <a:pt x="36" y="204"/>
                    <a:pt x="34" y="204"/>
                    <a:pt x="33" y="205"/>
                  </a:cubicBezTo>
                  <a:cubicBezTo>
                    <a:pt x="32" y="205"/>
                    <a:pt x="31" y="205"/>
                    <a:pt x="31" y="205"/>
                  </a:cubicBezTo>
                  <a:cubicBezTo>
                    <a:pt x="30" y="206"/>
                    <a:pt x="28" y="206"/>
                    <a:pt x="27" y="206"/>
                  </a:cubicBezTo>
                  <a:cubicBezTo>
                    <a:pt x="25" y="206"/>
                    <a:pt x="22" y="206"/>
                    <a:pt x="20" y="206"/>
                  </a:cubicBezTo>
                  <a:cubicBezTo>
                    <a:pt x="16" y="205"/>
                    <a:pt x="12" y="205"/>
                    <a:pt x="7" y="206"/>
                  </a:cubicBezTo>
                  <a:cubicBezTo>
                    <a:pt x="6" y="206"/>
                    <a:pt x="5" y="206"/>
                    <a:pt x="4" y="207"/>
                  </a:cubicBezTo>
                  <a:cubicBezTo>
                    <a:pt x="2" y="207"/>
                    <a:pt x="1" y="207"/>
                    <a:pt x="0" y="205"/>
                  </a:cubicBezTo>
                  <a:cubicBezTo>
                    <a:pt x="0" y="203"/>
                    <a:pt x="1" y="203"/>
                    <a:pt x="2" y="202"/>
                  </a:cubicBezTo>
                  <a:cubicBezTo>
                    <a:pt x="6" y="201"/>
                    <a:pt x="9" y="200"/>
                    <a:pt x="13" y="199"/>
                  </a:cubicBezTo>
                  <a:cubicBezTo>
                    <a:pt x="13" y="199"/>
                    <a:pt x="14" y="198"/>
                    <a:pt x="15" y="198"/>
                  </a:cubicBezTo>
                  <a:cubicBezTo>
                    <a:pt x="16" y="198"/>
                    <a:pt x="17" y="197"/>
                    <a:pt x="18" y="197"/>
                  </a:cubicBezTo>
                  <a:cubicBezTo>
                    <a:pt x="19" y="197"/>
                    <a:pt x="19" y="197"/>
                    <a:pt x="20" y="196"/>
                  </a:cubicBezTo>
                  <a:cubicBezTo>
                    <a:pt x="21" y="196"/>
                    <a:pt x="22" y="196"/>
                    <a:pt x="24" y="195"/>
                  </a:cubicBezTo>
                  <a:cubicBezTo>
                    <a:pt x="24" y="195"/>
                    <a:pt x="25" y="195"/>
                    <a:pt x="25" y="194"/>
                  </a:cubicBezTo>
                  <a:cubicBezTo>
                    <a:pt x="31" y="192"/>
                    <a:pt x="37" y="190"/>
                    <a:pt x="43" y="188"/>
                  </a:cubicBezTo>
                  <a:cubicBezTo>
                    <a:pt x="44" y="188"/>
                    <a:pt x="45" y="188"/>
                    <a:pt x="45" y="187"/>
                  </a:cubicBezTo>
                  <a:cubicBezTo>
                    <a:pt x="47" y="187"/>
                    <a:pt x="48" y="187"/>
                    <a:pt x="49" y="186"/>
                  </a:cubicBezTo>
                  <a:cubicBezTo>
                    <a:pt x="50" y="186"/>
                    <a:pt x="50" y="186"/>
                    <a:pt x="51" y="186"/>
                  </a:cubicBezTo>
                  <a:cubicBezTo>
                    <a:pt x="52" y="185"/>
                    <a:pt x="54" y="185"/>
                    <a:pt x="56" y="184"/>
                  </a:cubicBezTo>
                  <a:cubicBezTo>
                    <a:pt x="56" y="184"/>
                    <a:pt x="57" y="184"/>
                    <a:pt x="58" y="184"/>
                  </a:cubicBezTo>
                  <a:cubicBezTo>
                    <a:pt x="60" y="183"/>
                    <a:pt x="62" y="182"/>
                    <a:pt x="63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777" y="3566"/>
              <a:ext cx="590" cy="284"/>
            </a:xfrm>
            <a:custGeom>
              <a:avLst/>
              <a:gdLst>
                <a:gd name="T0" fmla="*/ 136 w 314"/>
                <a:gd name="T1" fmla="*/ 20 h 151"/>
                <a:gd name="T2" fmla="*/ 154 w 314"/>
                <a:gd name="T3" fmla="*/ 14 h 151"/>
                <a:gd name="T4" fmla="*/ 224 w 314"/>
                <a:gd name="T5" fmla="*/ 1 h 151"/>
                <a:gd name="T6" fmla="*/ 288 w 314"/>
                <a:gd name="T7" fmla="*/ 5 h 151"/>
                <a:gd name="T8" fmla="*/ 311 w 314"/>
                <a:gd name="T9" fmla="*/ 26 h 151"/>
                <a:gd name="T10" fmla="*/ 314 w 314"/>
                <a:gd name="T11" fmla="*/ 33 h 151"/>
                <a:gd name="T12" fmla="*/ 303 w 314"/>
                <a:gd name="T13" fmla="*/ 33 h 151"/>
                <a:gd name="T14" fmla="*/ 292 w 314"/>
                <a:gd name="T15" fmla="*/ 34 h 151"/>
                <a:gd name="T16" fmla="*/ 267 w 314"/>
                <a:gd name="T17" fmla="*/ 46 h 151"/>
                <a:gd name="T18" fmla="*/ 260 w 314"/>
                <a:gd name="T19" fmla="*/ 48 h 151"/>
                <a:gd name="T20" fmla="*/ 253 w 314"/>
                <a:gd name="T21" fmla="*/ 53 h 151"/>
                <a:gd name="T22" fmla="*/ 223 w 314"/>
                <a:gd name="T23" fmla="*/ 104 h 151"/>
                <a:gd name="T24" fmla="*/ 177 w 314"/>
                <a:gd name="T25" fmla="*/ 150 h 151"/>
                <a:gd name="T26" fmla="*/ 173 w 314"/>
                <a:gd name="T27" fmla="*/ 148 h 151"/>
                <a:gd name="T28" fmla="*/ 176 w 314"/>
                <a:gd name="T29" fmla="*/ 141 h 151"/>
                <a:gd name="T30" fmla="*/ 170 w 314"/>
                <a:gd name="T31" fmla="*/ 144 h 151"/>
                <a:gd name="T32" fmla="*/ 161 w 314"/>
                <a:gd name="T33" fmla="*/ 142 h 151"/>
                <a:gd name="T34" fmla="*/ 155 w 314"/>
                <a:gd name="T35" fmla="*/ 135 h 151"/>
                <a:gd name="T36" fmla="*/ 156 w 314"/>
                <a:gd name="T37" fmla="*/ 128 h 151"/>
                <a:gd name="T38" fmla="*/ 154 w 314"/>
                <a:gd name="T39" fmla="*/ 112 h 151"/>
                <a:gd name="T40" fmla="*/ 146 w 314"/>
                <a:gd name="T41" fmla="*/ 118 h 151"/>
                <a:gd name="T42" fmla="*/ 130 w 314"/>
                <a:gd name="T43" fmla="*/ 132 h 151"/>
                <a:gd name="T44" fmla="*/ 129 w 314"/>
                <a:gd name="T45" fmla="*/ 124 h 151"/>
                <a:gd name="T46" fmla="*/ 127 w 314"/>
                <a:gd name="T47" fmla="*/ 123 h 151"/>
                <a:gd name="T48" fmla="*/ 121 w 314"/>
                <a:gd name="T49" fmla="*/ 128 h 151"/>
                <a:gd name="T50" fmla="*/ 113 w 314"/>
                <a:gd name="T51" fmla="*/ 126 h 151"/>
                <a:gd name="T52" fmla="*/ 109 w 314"/>
                <a:gd name="T53" fmla="*/ 117 h 151"/>
                <a:gd name="T54" fmla="*/ 108 w 314"/>
                <a:gd name="T55" fmla="*/ 101 h 151"/>
                <a:gd name="T56" fmla="*/ 106 w 314"/>
                <a:gd name="T57" fmla="*/ 87 h 151"/>
                <a:gd name="T58" fmla="*/ 106 w 314"/>
                <a:gd name="T59" fmla="*/ 70 h 151"/>
                <a:gd name="T60" fmla="*/ 96 w 314"/>
                <a:gd name="T61" fmla="*/ 59 h 151"/>
                <a:gd name="T62" fmla="*/ 73 w 314"/>
                <a:gd name="T63" fmla="*/ 50 h 151"/>
                <a:gd name="T64" fmla="*/ 31 w 314"/>
                <a:gd name="T65" fmla="*/ 51 h 151"/>
                <a:gd name="T66" fmla="*/ 12 w 314"/>
                <a:gd name="T67" fmla="*/ 56 h 151"/>
                <a:gd name="T68" fmla="*/ 1 w 314"/>
                <a:gd name="T69" fmla="*/ 55 h 151"/>
                <a:gd name="T70" fmla="*/ 11 w 314"/>
                <a:gd name="T71" fmla="*/ 45 h 151"/>
                <a:gd name="T72" fmla="*/ 35 w 314"/>
                <a:gd name="T73" fmla="*/ 40 h 151"/>
                <a:gd name="T74" fmla="*/ 48 w 314"/>
                <a:gd name="T75" fmla="*/ 38 h 151"/>
                <a:gd name="T76" fmla="*/ 80 w 314"/>
                <a:gd name="T77" fmla="*/ 33 h 151"/>
                <a:gd name="T78" fmla="*/ 88 w 314"/>
                <a:gd name="T79" fmla="*/ 31 h 151"/>
                <a:gd name="T80" fmla="*/ 106 w 314"/>
                <a:gd name="T81" fmla="*/ 26 h 151"/>
                <a:gd name="T82" fmla="*/ 106 w 314"/>
                <a:gd name="T83" fmla="*/ 25 h 151"/>
                <a:gd name="T84" fmla="*/ 112 w 314"/>
                <a:gd name="T85" fmla="*/ 24 h 151"/>
                <a:gd name="T86" fmla="*/ 123 w 314"/>
                <a:gd name="T87" fmla="*/ 23 h 151"/>
                <a:gd name="T88" fmla="*/ 132 w 314"/>
                <a:gd name="T89" fmla="*/ 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151">
                  <a:moveTo>
                    <a:pt x="132" y="22"/>
                  </a:moveTo>
                  <a:cubicBezTo>
                    <a:pt x="133" y="21"/>
                    <a:pt x="135" y="21"/>
                    <a:pt x="136" y="20"/>
                  </a:cubicBezTo>
                  <a:cubicBezTo>
                    <a:pt x="137" y="21"/>
                    <a:pt x="137" y="20"/>
                    <a:pt x="137" y="20"/>
                  </a:cubicBezTo>
                  <a:cubicBezTo>
                    <a:pt x="143" y="18"/>
                    <a:pt x="148" y="16"/>
                    <a:pt x="154" y="14"/>
                  </a:cubicBezTo>
                  <a:cubicBezTo>
                    <a:pt x="165" y="11"/>
                    <a:pt x="176" y="7"/>
                    <a:pt x="187" y="4"/>
                  </a:cubicBezTo>
                  <a:cubicBezTo>
                    <a:pt x="199" y="1"/>
                    <a:pt x="211" y="0"/>
                    <a:pt x="224" y="1"/>
                  </a:cubicBezTo>
                  <a:cubicBezTo>
                    <a:pt x="237" y="2"/>
                    <a:pt x="251" y="3"/>
                    <a:pt x="264" y="4"/>
                  </a:cubicBezTo>
                  <a:cubicBezTo>
                    <a:pt x="272" y="4"/>
                    <a:pt x="280" y="5"/>
                    <a:pt x="288" y="5"/>
                  </a:cubicBezTo>
                  <a:cubicBezTo>
                    <a:pt x="297" y="6"/>
                    <a:pt x="303" y="9"/>
                    <a:pt x="307" y="16"/>
                  </a:cubicBezTo>
                  <a:cubicBezTo>
                    <a:pt x="307" y="20"/>
                    <a:pt x="309" y="24"/>
                    <a:pt x="311" y="26"/>
                  </a:cubicBezTo>
                  <a:cubicBezTo>
                    <a:pt x="313" y="28"/>
                    <a:pt x="313" y="29"/>
                    <a:pt x="314" y="31"/>
                  </a:cubicBezTo>
                  <a:cubicBezTo>
                    <a:pt x="314" y="31"/>
                    <a:pt x="314" y="32"/>
                    <a:pt x="314" y="33"/>
                  </a:cubicBezTo>
                  <a:cubicBezTo>
                    <a:pt x="312" y="35"/>
                    <a:pt x="308" y="34"/>
                    <a:pt x="305" y="34"/>
                  </a:cubicBezTo>
                  <a:cubicBezTo>
                    <a:pt x="304" y="34"/>
                    <a:pt x="304" y="33"/>
                    <a:pt x="303" y="33"/>
                  </a:cubicBezTo>
                  <a:cubicBezTo>
                    <a:pt x="300" y="33"/>
                    <a:pt x="297" y="32"/>
                    <a:pt x="294" y="33"/>
                  </a:cubicBezTo>
                  <a:cubicBezTo>
                    <a:pt x="293" y="34"/>
                    <a:pt x="292" y="34"/>
                    <a:pt x="292" y="34"/>
                  </a:cubicBezTo>
                  <a:cubicBezTo>
                    <a:pt x="288" y="35"/>
                    <a:pt x="284" y="37"/>
                    <a:pt x="281" y="40"/>
                  </a:cubicBezTo>
                  <a:cubicBezTo>
                    <a:pt x="276" y="42"/>
                    <a:pt x="272" y="44"/>
                    <a:pt x="267" y="46"/>
                  </a:cubicBezTo>
                  <a:cubicBezTo>
                    <a:pt x="265" y="46"/>
                    <a:pt x="264" y="46"/>
                    <a:pt x="263" y="47"/>
                  </a:cubicBezTo>
                  <a:cubicBezTo>
                    <a:pt x="262" y="47"/>
                    <a:pt x="261" y="48"/>
                    <a:pt x="260" y="48"/>
                  </a:cubicBezTo>
                  <a:cubicBezTo>
                    <a:pt x="259" y="48"/>
                    <a:pt x="258" y="48"/>
                    <a:pt x="258" y="49"/>
                  </a:cubicBezTo>
                  <a:cubicBezTo>
                    <a:pt x="255" y="49"/>
                    <a:pt x="254" y="51"/>
                    <a:pt x="253" y="53"/>
                  </a:cubicBezTo>
                  <a:cubicBezTo>
                    <a:pt x="252" y="57"/>
                    <a:pt x="250" y="61"/>
                    <a:pt x="248" y="65"/>
                  </a:cubicBezTo>
                  <a:cubicBezTo>
                    <a:pt x="242" y="79"/>
                    <a:pt x="234" y="92"/>
                    <a:pt x="223" y="104"/>
                  </a:cubicBezTo>
                  <a:cubicBezTo>
                    <a:pt x="213" y="116"/>
                    <a:pt x="202" y="127"/>
                    <a:pt x="191" y="139"/>
                  </a:cubicBezTo>
                  <a:cubicBezTo>
                    <a:pt x="186" y="143"/>
                    <a:pt x="182" y="147"/>
                    <a:pt x="177" y="150"/>
                  </a:cubicBezTo>
                  <a:cubicBezTo>
                    <a:pt x="176" y="151"/>
                    <a:pt x="175" y="151"/>
                    <a:pt x="174" y="151"/>
                  </a:cubicBezTo>
                  <a:cubicBezTo>
                    <a:pt x="172" y="150"/>
                    <a:pt x="173" y="149"/>
                    <a:pt x="173" y="148"/>
                  </a:cubicBezTo>
                  <a:cubicBezTo>
                    <a:pt x="174" y="146"/>
                    <a:pt x="174" y="145"/>
                    <a:pt x="174" y="144"/>
                  </a:cubicBezTo>
                  <a:cubicBezTo>
                    <a:pt x="175" y="143"/>
                    <a:pt x="175" y="142"/>
                    <a:pt x="176" y="141"/>
                  </a:cubicBezTo>
                  <a:cubicBezTo>
                    <a:pt x="176" y="140"/>
                    <a:pt x="176" y="139"/>
                    <a:pt x="175" y="140"/>
                  </a:cubicBezTo>
                  <a:cubicBezTo>
                    <a:pt x="173" y="141"/>
                    <a:pt x="171" y="142"/>
                    <a:pt x="170" y="144"/>
                  </a:cubicBezTo>
                  <a:cubicBezTo>
                    <a:pt x="169" y="145"/>
                    <a:pt x="168" y="146"/>
                    <a:pt x="167" y="146"/>
                  </a:cubicBezTo>
                  <a:cubicBezTo>
                    <a:pt x="163" y="148"/>
                    <a:pt x="162" y="148"/>
                    <a:pt x="161" y="142"/>
                  </a:cubicBezTo>
                  <a:cubicBezTo>
                    <a:pt x="160" y="141"/>
                    <a:pt x="160" y="141"/>
                    <a:pt x="159" y="141"/>
                  </a:cubicBezTo>
                  <a:cubicBezTo>
                    <a:pt x="156" y="140"/>
                    <a:pt x="155" y="138"/>
                    <a:pt x="155" y="135"/>
                  </a:cubicBezTo>
                  <a:cubicBezTo>
                    <a:pt x="156" y="135"/>
                    <a:pt x="156" y="134"/>
                    <a:pt x="156" y="133"/>
                  </a:cubicBezTo>
                  <a:cubicBezTo>
                    <a:pt x="156" y="131"/>
                    <a:pt x="157" y="129"/>
                    <a:pt x="156" y="128"/>
                  </a:cubicBezTo>
                  <a:cubicBezTo>
                    <a:pt x="153" y="124"/>
                    <a:pt x="154" y="119"/>
                    <a:pt x="154" y="114"/>
                  </a:cubicBezTo>
                  <a:cubicBezTo>
                    <a:pt x="155" y="114"/>
                    <a:pt x="155" y="113"/>
                    <a:pt x="154" y="112"/>
                  </a:cubicBezTo>
                  <a:cubicBezTo>
                    <a:pt x="154" y="112"/>
                    <a:pt x="153" y="112"/>
                    <a:pt x="153" y="113"/>
                  </a:cubicBezTo>
                  <a:cubicBezTo>
                    <a:pt x="150" y="113"/>
                    <a:pt x="148" y="116"/>
                    <a:pt x="146" y="118"/>
                  </a:cubicBezTo>
                  <a:cubicBezTo>
                    <a:pt x="143" y="121"/>
                    <a:pt x="139" y="125"/>
                    <a:pt x="136" y="129"/>
                  </a:cubicBezTo>
                  <a:cubicBezTo>
                    <a:pt x="134" y="130"/>
                    <a:pt x="132" y="132"/>
                    <a:pt x="130" y="132"/>
                  </a:cubicBezTo>
                  <a:cubicBezTo>
                    <a:pt x="129" y="131"/>
                    <a:pt x="129" y="130"/>
                    <a:pt x="128" y="130"/>
                  </a:cubicBezTo>
                  <a:cubicBezTo>
                    <a:pt x="129" y="128"/>
                    <a:pt x="129" y="126"/>
                    <a:pt x="129" y="124"/>
                  </a:cubicBezTo>
                  <a:cubicBezTo>
                    <a:pt x="130" y="124"/>
                    <a:pt x="130" y="123"/>
                    <a:pt x="129" y="122"/>
                  </a:cubicBezTo>
                  <a:cubicBezTo>
                    <a:pt x="129" y="121"/>
                    <a:pt x="128" y="122"/>
                    <a:pt x="127" y="123"/>
                  </a:cubicBezTo>
                  <a:cubicBezTo>
                    <a:pt x="127" y="123"/>
                    <a:pt x="127" y="124"/>
                    <a:pt x="126" y="124"/>
                  </a:cubicBezTo>
                  <a:cubicBezTo>
                    <a:pt x="125" y="125"/>
                    <a:pt x="123" y="127"/>
                    <a:pt x="121" y="128"/>
                  </a:cubicBezTo>
                  <a:cubicBezTo>
                    <a:pt x="120" y="129"/>
                    <a:pt x="118" y="130"/>
                    <a:pt x="117" y="130"/>
                  </a:cubicBezTo>
                  <a:cubicBezTo>
                    <a:pt x="114" y="130"/>
                    <a:pt x="114" y="128"/>
                    <a:pt x="113" y="126"/>
                  </a:cubicBezTo>
                  <a:cubicBezTo>
                    <a:pt x="112" y="124"/>
                    <a:pt x="108" y="123"/>
                    <a:pt x="109" y="119"/>
                  </a:cubicBezTo>
                  <a:cubicBezTo>
                    <a:pt x="109" y="119"/>
                    <a:pt x="109" y="118"/>
                    <a:pt x="109" y="117"/>
                  </a:cubicBezTo>
                  <a:cubicBezTo>
                    <a:pt x="111" y="114"/>
                    <a:pt x="111" y="110"/>
                    <a:pt x="107" y="108"/>
                  </a:cubicBezTo>
                  <a:cubicBezTo>
                    <a:pt x="107" y="105"/>
                    <a:pt x="107" y="103"/>
                    <a:pt x="108" y="101"/>
                  </a:cubicBezTo>
                  <a:cubicBezTo>
                    <a:pt x="109" y="97"/>
                    <a:pt x="109" y="94"/>
                    <a:pt x="107" y="91"/>
                  </a:cubicBezTo>
                  <a:cubicBezTo>
                    <a:pt x="106" y="90"/>
                    <a:pt x="105" y="88"/>
                    <a:pt x="106" y="87"/>
                  </a:cubicBezTo>
                  <a:cubicBezTo>
                    <a:pt x="108" y="83"/>
                    <a:pt x="107" y="79"/>
                    <a:pt x="105" y="75"/>
                  </a:cubicBezTo>
                  <a:cubicBezTo>
                    <a:pt x="105" y="73"/>
                    <a:pt x="106" y="71"/>
                    <a:pt x="106" y="70"/>
                  </a:cubicBezTo>
                  <a:cubicBezTo>
                    <a:pt x="107" y="67"/>
                    <a:pt x="106" y="65"/>
                    <a:pt x="104" y="64"/>
                  </a:cubicBezTo>
                  <a:cubicBezTo>
                    <a:pt x="101" y="62"/>
                    <a:pt x="99" y="60"/>
                    <a:pt x="96" y="59"/>
                  </a:cubicBezTo>
                  <a:cubicBezTo>
                    <a:pt x="93" y="58"/>
                    <a:pt x="90" y="56"/>
                    <a:pt x="87" y="54"/>
                  </a:cubicBezTo>
                  <a:cubicBezTo>
                    <a:pt x="83" y="51"/>
                    <a:pt x="78" y="50"/>
                    <a:pt x="73" y="50"/>
                  </a:cubicBezTo>
                  <a:cubicBezTo>
                    <a:pt x="68" y="50"/>
                    <a:pt x="62" y="51"/>
                    <a:pt x="57" y="52"/>
                  </a:cubicBezTo>
                  <a:cubicBezTo>
                    <a:pt x="48" y="54"/>
                    <a:pt x="40" y="55"/>
                    <a:pt x="31" y="51"/>
                  </a:cubicBezTo>
                  <a:cubicBezTo>
                    <a:pt x="28" y="50"/>
                    <a:pt x="26" y="51"/>
                    <a:pt x="23" y="52"/>
                  </a:cubicBezTo>
                  <a:cubicBezTo>
                    <a:pt x="19" y="53"/>
                    <a:pt x="15" y="55"/>
                    <a:pt x="12" y="56"/>
                  </a:cubicBezTo>
                  <a:cubicBezTo>
                    <a:pt x="10" y="57"/>
                    <a:pt x="8" y="57"/>
                    <a:pt x="6" y="57"/>
                  </a:cubicBezTo>
                  <a:cubicBezTo>
                    <a:pt x="4" y="57"/>
                    <a:pt x="2" y="57"/>
                    <a:pt x="1" y="55"/>
                  </a:cubicBezTo>
                  <a:cubicBezTo>
                    <a:pt x="0" y="53"/>
                    <a:pt x="1" y="51"/>
                    <a:pt x="2" y="50"/>
                  </a:cubicBezTo>
                  <a:cubicBezTo>
                    <a:pt x="4" y="47"/>
                    <a:pt x="7" y="46"/>
                    <a:pt x="11" y="45"/>
                  </a:cubicBezTo>
                  <a:cubicBezTo>
                    <a:pt x="17" y="44"/>
                    <a:pt x="24" y="43"/>
                    <a:pt x="31" y="42"/>
                  </a:cubicBezTo>
                  <a:cubicBezTo>
                    <a:pt x="32" y="41"/>
                    <a:pt x="34" y="41"/>
                    <a:pt x="35" y="40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41" y="40"/>
                    <a:pt x="44" y="39"/>
                    <a:pt x="48" y="38"/>
                  </a:cubicBezTo>
                  <a:cubicBezTo>
                    <a:pt x="57" y="36"/>
                    <a:pt x="67" y="34"/>
                    <a:pt x="76" y="33"/>
                  </a:cubicBezTo>
                  <a:cubicBezTo>
                    <a:pt x="77" y="33"/>
                    <a:pt x="78" y="33"/>
                    <a:pt x="80" y="33"/>
                  </a:cubicBezTo>
                  <a:cubicBezTo>
                    <a:pt x="82" y="33"/>
                    <a:pt x="85" y="32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95" y="30"/>
                    <a:pt x="100" y="28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8" y="25"/>
                    <a:pt x="109" y="24"/>
                    <a:pt x="111" y="24"/>
                  </a:cubicBezTo>
                  <a:cubicBezTo>
                    <a:pt x="111" y="24"/>
                    <a:pt x="112" y="24"/>
                    <a:pt x="112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6" y="24"/>
                    <a:pt x="119" y="23"/>
                    <a:pt x="123" y="23"/>
                  </a:cubicBezTo>
                  <a:cubicBezTo>
                    <a:pt x="126" y="24"/>
                    <a:pt x="128" y="23"/>
                    <a:pt x="131" y="22"/>
                  </a:cubicBezTo>
                  <a:cubicBezTo>
                    <a:pt x="131" y="22"/>
                    <a:pt x="131" y="22"/>
                    <a:pt x="13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103" y="445"/>
              <a:ext cx="412" cy="391"/>
            </a:xfrm>
            <a:custGeom>
              <a:avLst/>
              <a:gdLst>
                <a:gd name="T0" fmla="*/ 110 w 219"/>
                <a:gd name="T1" fmla="*/ 37 h 208"/>
                <a:gd name="T2" fmla="*/ 153 w 219"/>
                <a:gd name="T3" fmla="*/ 109 h 208"/>
                <a:gd name="T4" fmla="*/ 169 w 219"/>
                <a:gd name="T5" fmla="*/ 135 h 208"/>
                <a:gd name="T6" fmla="*/ 171 w 219"/>
                <a:gd name="T7" fmla="*/ 148 h 208"/>
                <a:gd name="T8" fmla="*/ 164 w 219"/>
                <a:gd name="T9" fmla="*/ 162 h 208"/>
                <a:gd name="T10" fmla="*/ 170 w 219"/>
                <a:gd name="T11" fmla="*/ 164 h 208"/>
                <a:gd name="T12" fmla="*/ 189 w 219"/>
                <a:gd name="T13" fmla="*/ 165 h 208"/>
                <a:gd name="T14" fmla="*/ 199 w 219"/>
                <a:gd name="T15" fmla="*/ 166 h 208"/>
                <a:gd name="T16" fmla="*/ 215 w 219"/>
                <a:gd name="T17" fmla="*/ 177 h 208"/>
                <a:gd name="T18" fmla="*/ 215 w 219"/>
                <a:gd name="T19" fmla="*/ 186 h 208"/>
                <a:gd name="T20" fmla="*/ 201 w 219"/>
                <a:gd name="T21" fmla="*/ 188 h 208"/>
                <a:gd name="T22" fmla="*/ 186 w 219"/>
                <a:gd name="T23" fmla="*/ 195 h 208"/>
                <a:gd name="T24" fmla="*/ 180 w 219"/>
                <a:gd name="T25" fmla="*/ 196 h 208"/>
                <a:gd name="T26" fmla="*/ 117 w 219"/>
                <a:gd name="T27" fmla="*/ 203 h 208"/>
                <a:gd name="T28" fmla="*/ 65 w 219"/>
                <a:gd name="T29" fmla="*/ 204 h 208"/>
                <a:gd name="T30" fmla="*/ 42 w 219"/>
                <a:gd name="T31" fmla="*/ 200 h 208"/>
                <a:gd name="T32" fmla="*/ 19 w 219"/>
                <a:gd name="T33" fmla="*/ 201 h 208"/>
                <a:gd name="T34" fmla="*/ 15 w 219"/>
                <a:gd name="T35" fmla="*/ 199 h 208"/>
                <a:gd name="T36" fmla="*/ 3 w 219"/>
                <a:gd name="T37" fmla="*/ 199 h 208"/>
                <a:gd name="T38" fmla="*/ 3 w 219"/>
                <a:gd name="T39" fmla="*/ 195 h 208"/>
                <a:gd name="T40" fmla="*/ 17 w 219"/>
                <a:gd name="T41" fmla="*/ 192 h 208"/>
                <a:gd name="T42" fmla="*/ 26 w 219"/>
                <a:gd name="T43" fmla="*/ 191 h 208"/>
                <a:gd name="T44" fmla="*/ 37 w 219"/>
                <a:gd name="T45" fmla="*/ 188 h 208"/>
                <a:gd name="T46" fmla="*/ 44 w 219"/>
                <a:gd name="T47" fmla="*/ 187 h 208"/>
                <a:gd name="T48" fmla="*/ 56 w 219"/>
                <a:gd name="T49" fmla="*/ 185 h 208"/>
                <a:gd name="T50" fmla="*/ 64 w 219"/>
                <a:gd name="T51" fmla="*/ 183 h 208"/>
                <a:gd name="T52" fmla="*/ 67 w 219"/>
                <a:gd name="T53" fmla="*/ 182 h 208"/>
                <a:gd name="T54" fmla="*/ 74 w 219"/>
                <a:gd name="T55" fmla="*/ 179 h 208"/>
                <a:gd name="T56" fmla="*/ 79 w 219"/>
                <a:gd name="T57" fmla="*/ 177 h 208"/>
                <a:gd name="T58" fmla="*/ 75 w 219"/>
                <a:gd name="T59" fmla="*/ 168 h 208"/>
                <a:gd name="T60" fmla="*/ 71 w 219"/>
                <a:gd name="T61" fmla="*/ 157 h 208"/>
                <a:gd name="T62" fmla="*/ 70 w 219"/>
                <a:gd name="T63" fmla="*/ 137 h 208"/>
                <a:gd name="T64" fmla="*/ 68 w 219"/>
                <a:gd name="T65" fmla="*/ 107 h 208"/>
                <a:gd name="T66" fmla="*/ 65 w 219"/>
                <a:gd name="T67" fmla="*/ 85 h 208"/>
                <a:gd name="T68" fmla="*/ 59 w 219"/>
                <a:gd name="T69" fmla="*/ 68 h 208"/>
                <a:gd name="T70" fmla="*/ 58 w 219"/>
                <a:gd name="T71" fmla="*/ 54 h 208"/>
                <a:gd name="T72" fmla="*/ 58 w 219"/>
                <a:gd name="T73" fmla="*/ 44 h 208"/>
                <a:gd name="T74" fmla="*/ 55 w 219"/>
                <a:gd name="T75" fmla="*/ 35 h 208"/>
                <a:gd name="T76" fmla="*/ 57 w 219"/>
                <a:gd name="T77" fmla="*/ 26 h 208"/>
                <a:gd name="T78" fmla="*/ 57 w 219"/>
                <a:gd name="T79" fmla="*/ 17 h 208"/>
                <a:gd name="T80" fmla="*/ 69 w 219"/>
                <a:gd name="T81" fmla="*/ 24 h 208"/>
                <a:gd name="T82" fmla="*/ 69 w 219"/>
                <a:gd name="T83" fmla="*/ 24 h 208"/>
                <a:gd name="T84" fmla="*/ 62 w 219"/>
                <a:gd name="T85" fmla="*/ 12 h 208"/>
                <a:gd name="T86" fmla="*/ 63 w 219"/>
                <a:gd name="T87" fmla="*/ 4 h 208"/>
                <a:gd name="T88" fmla="*/ 79 w 219"/>
                <a:gd name="T89" fmla="*/ 17 h 208"/>
                <a:gd name="T90" fmla="*/ 83 w 219"/>
                <a:gd name="T91" fmla="*/ 21 h 208"/>
                <a:gd name="T92" fmla="*/ 80 w 219"/>
                <a:gd name="T93" fmla="*/ 16 h 208"/>
                <a:gd name="T94" fmla="*/ 74 w 219"/>
                <a:gd name="T95" fmla="*/ 1 h 208"/>
                <a:gd name="T96" fmla="*/ 84 w 219"/>
                <a:gd name="T97" fmla="*/ 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" h="208">
                  <a:moveTo>
                    <a:pt x="102" y="25"/>
                  </a:moveTo>
                  <a:cubicBezTo>
                    <a:pt x="104" y="29"/>
                    <a:pt x="107" y="33"/>
                    <a:pt x="110" y="37"/>
                  </a:cubicBezTo>
                  <a:cubicBezTo>
                    <a:pt x="123" y="55"/>
                    <a:pt x="135" y="75"/>
                    <a:pt x="145" y="95"/>
                  </a:cubicBezTo>
                  <a:cubicBezTo>
                    <a:pt x="148" y="100"/>
                    <a:pt x="150" y="104"/>
                    <a:pt x="153" y="109"/>
                  </a:cubicBezTo>
                  <a:cubicBezTo>
                    <a:pt x="154" y="113"/>
                    <a:pt x="157" y="117"/>
                    <a:pt x="159" y="121"/>
                  </a:cubicBezTo>
                  <a:cubicBezTo>
                    <a:pt x="163" y="125"/>
                    <a:pt x="166" y="130"/>
                    <a:pt x="169" y="135"/>
                  </a:cubicBezTo>
                  <a:cubicBezTo>
                    <a:pt x="171" y="138"/>
                    <a:pt x="172" y="142"/>
                    <a:pt x="171" y="146"/>
                  </a:cubicBezTo>
                  <a:cubicBezTo>
                    <a:pt x="171" y="147"/>
                    <a:pt x="171" y="147"/>
                    <a:pt x="171" y="148"/>
                  </a:cubicBezTo>
                  <a:cubicBezTo>
                    <a:pt x="169" y="151"/>
                    <a:pt x="168" y="153"/>
                    <a:pt x="166" y="156"/>
                  </a:cubicBezTo>
                  <a:cubicBezTo>
                    <a:pt x="165" y="158"/>
                    <a:pt x="164" y="160"/>
                    <a:pt x="164" y="162"/>
                  </a:cubicBezTo>
                  <a:cubicBezTo>
                    <a:pt x="164" y="163"/>
                    <a:pt x="165" y="164"/>
                    <a:pt x="166" y="164"/>
                  </a:cubicBezTo>
                  <a:cubicBezTo>
                    <a:pt x="167" y="164"/>
                    <a:pt x="168" y="164"/>
                    <a:pt x="170" y="164"/>
                  </a:cubicBezTo>
                  <a:cubicBezTo>
                    <a:pt x="174" y="166"/>
                    <a:pt x="178" y="166"/>
                    <a:pt x="182" y="165"/>
                  </a:cubicBezTo>
                  <a:cubicBezTo>
                    <a:pt x="185" y="165"/>
                    <a:pt x="187" y="165"/>
                    <a:pt x="189" y="165"/>
                  </a:cubicBezTo>
                  <a:cubicBezTo>
                    <a:pt x="190" y="165"/>
                    <a:pt x="191" y="165"/>
                    <a:pt x="191" y="165"/>
                  </a:cubicBezTo>
                  <a:cubicBezTo>
                    <a:pt x="194" y="166"/>
                    <a:pt x="197" y="166"/>
                    <a:pt x="199" y="166"/>
                  </a:cubicBezTo>
                  <a:cubicBezTo>
                    <a:pt x="207" y="166"/>
                    <a:pt x="211" y="169"/>
                    <a:pt x="214" y="175"/>
                  </a:cubicBezTo>
                  <a:cubicBezTo>
                    <a:pt x="214" y="176"/>
                    <a:pt x="214" y="176"/>
                    <a:pt x="215" y="177"/>
                  </a:cubicBezTo>
                  <a:cubicBezTo>
                    <a:pt x="216" y="178"/>
                    <a:pt x="216" y="180"/>
                    <a:pt x="217" y="181"/>
                  </a:cubicBezTo>
                  <a:cubicBezTo>
                    <a:pt x="219" y="184"/>
                    <a:pt x="218" y="186"/>
                    <a:pt x="215" y="186"/>
                  </a:cubicBezTo>
                  <a:cubicBezTo>
                    <a:pt x="210" y="186"/>
                    <a:pt x="206" y="185"/>
                    <a:pt x="202" y="187"/>
                  </a:cubicBezTo>
                  <a:cubicBezTo>
                    <a:pt x="201" y="187"/>
                    <a:pt x="201" y="187"/>
                    <a:pt x="201" y="188"/>
                  </a:cubicBezTo>
                  <a:cubicBezTo>
                    <a:pt x="196" y="190"/>
                    <a:pt x="192" y="192"/>
                    <a:pt x="187" y="194"/>
                  </a:cubicBezTo>
                  <a:cubicBezTo>
                    <a:pt x="187" y="194"/>
                    <a:pt x="186" y="194"/>
                    <a:pt x="186" y="195"/>
                  </a:cubicBezTo>
                  <a:cubicBezTo>
                    <a:pt x="185" y="195"/>
                    <a:pt x="183" y="196"/>
                    <a:pt x="182" y="196"/>
                  </a:cubicBezTo>
                  <a:cubicBezTo>
                    <a:pt x="181" y="196"/>
                    <a:pt x="181" y="196"/>
                    <a:pt x="180" y="196"/>
                  </a:cubicBezTo>
                  <a:cubicBezTo>
                    <a:pt x="170" y="199"/>
                    <a:pt x="159" y="201"/>
                    <a:pt x="148" y="200"/>
                  </a:cubicBezTo>
                  <a:cubicBezTo>
                    <a:pt x="137" y="200"/>
                    <a:pt x="127" y="202"/>
                    <a:pt x="117" y="203"/>
                  </a:cubicBezTo>
                  <a:cubicBezTo>
                    <a:pt x="105" y="204"/>
                    <a:pt x="93" y="206"/>
                    <a:pt x="81" y="207"/>
                  </a:cubicBezTo>
                  <a:cubicBezTo>
                    <a:pt x="76" y="208"/>
                    <a:pt x="70" y="208"/>
                    <a:pt x="65" y="204"/>
                  </a:cubicBezTo>
                  <a:cubicBezTo>
                    <a:pt x="65" y="204"/>
                    <a:pt x="64" y="203"/>
                    <a:pt x="64" y="203"/>
                  </a:cubicBezTo>
                  <a:cubicBezTo>
                    <a:pt x="57" y="200"/>
                    <a:pt x="49" y="199"/>
                    <a:pt x="42" y="200"/>
                  </a:cubicBezTo>
                  <a:cubicBezTo>
                    <a:pt x="39" y="200"/>
                    <a:pt x="36" y="201"/>
                    <a:pt x="33" y="201"/>
                  </a:cubicBezTo>
                  <a:cubicBezTo>
                    <a:pt x="28" y="202"/>
                    <a:pt x="24" y="202"/>
                    <a:pt x="19" y="201"/>
                  </a:cubicBezTo>
                  <a:cubicBezTo>
                    <a:pt x="18" y="201"/>
                    <a:pt x="18" y="200"/>
                    <a:pt x="17" y="200"/>
                  </a:cubicBezTo>
                  <a:cubicBezTo>
                    <a:pt x="16" y="200"/>
                    <a:pt x="16" y="199"/>
                    <a:pt x="15" y="199"/>
                  </a:cubicBezTo>
                  <a:cubicBezTo>
                    <a:pt x="13" y="199"/>
                    <a:pt x="11" y="199"/>
                    <a:pt x="9" y="199"/>
                  </a:cubicBezTo>
                  <a:cubicBezTo>
                    <a:pt x="7" y="199"/>
                    <a:pt x="5" y="199"/>
                    <a:pt x="3" y="199"/>
                  </a:cubicBezTo>
                  <a:cubicBezTo>
                    <a:pt x="2" y="199"/>
                    <a:pt x="1" y="199"/>
                    <a:pt x="1" y="197"/>
                  </a:cubicBezTo>
                  <a:cubicBezTo>
                    <a:pt x="0" y="195"/>
                    <a:pt x="2" y="195"/>
                    <a:pt x="3" y="195"/>
                  </a:cubicBezTo>
                  <a:cubicBezTo>
                    <a:pt x="7" y="194"/>
                    <a:pt x="10" y="194"/>
                    <a:pt x="14" y="193"/>
                  </a:cubicBezTo>
                  <a:cubicBezTo>
                    <a:pt x="15" y="193"/>
                    <a:pt x="16" y="193"/>
                    <a:pt x="17" y="192"/>
                  </a:cubicBezTo>
                  <a:cubicBezTo>
                    <a:pt x="18" y="193"/>
                    <a:pt x="19" y="192"/>
                    <a:pt x="21" y="191"/>
                  </a:cubicBezTo>
                  <a:cubicBezTo>
                    <a:pt x="22" y="191"/>
                    <a:pt x="24" y="191"/>
                    <a:pt x="26" y="191"/>
                  </a:cubicBezTo>
                  <a:cubicBezTo>
                    <a:pt x="27" y="191"/>
                    <a:pt x="28" y="190"/>
                    <a:pt x="30" y="189"/>
                  </a:cubicBezTo>
                  <a:cubicBezTo>
                    <a:pt x="32" y="189"/>
                    <a:pt x="34" y="189"/>
                    <a:pt x="37" y="188"/>
                  </a:cubicBezTo>
                  <a:cubicBezTo>
                    <a:pt x="37" y="188"/>
                    <a:pt x="38" y="188"/>
                    <a:pt x="39" y="188"/>
                  </a:cubicBezTo>
                  <a:cubicBezTo>
                    <a:pt x="40" y="187"/>
                    <a:pt x="42" y="187"/>
                    <a:pt x="44" y="187"/>
                  </a:cubicBezTo>
                  <a:cubicBezTo>
                    <a:pt x="44" y="187"/>
                    <a:pt x="45" y="186"/>
                    <a:pt x="46" y="186"/>
                  </a:cubicBezTo>
                  <a:cubicBezTo>
                    <a:pt x="49" y="186"/>
                    <a:pt x="53" y="185"/>
                    <a:pt x="56" y="185"/>
                  </a:cubicBezTo>
                  <a:cubicBezTo>
                    <a:pt x="57" y="185"/>
                    <a:pt x="58" y="184"/>
                    <a:pt x="58" y="184"/>
                  </a:cubicBezTo>
                  <a:cubicBezTo>
                    <a:pt x="60" y="184"/>
                    <a:pt x="62" y="183"/>
                    <a:pt x="64" y="183"/>
                  </a:cubicBezTo>
                  <a:cubicBezTo>
                    <a:pt x="64" y="183"/>
                    <a:pt x="65" y="182"/>
                    <a:pt x="65" y="182"/>
                  </a:cubicBezTo>
                  <a:cubicBezTo>
                    <a:pt x="66" y="182"/>
                    <a:pt x="67" y="182"/>
                    <a:pt x="67" y="182"/>
                  </a:cubicBezTo>
                  <a:cubicBezTo>
                    <a:pt x="69" y="182"/>
                    <a:pt x="70" y="181"/>
                    <a:pt x="71" y="180"/>
                  </a:cubicBezTo>
                  <a:cubicBezTo>
                    <a:pt x="72" y="180"/>
                    <a:pt x="73" y="179"/>
                    <a:pt x="74" y="179"/>
                  </a:cubicBezTo>
                  <a:cubicBezTo>
                    <a:pt x="75" y="179"/>
                    <a:pt x="76" y="179"/>
                    <a:pt x="77" y="178"/>
                  </a:cubicBezTo>
                  <a:cubicBezTo>
                    <a:pt x="78" y="178"/>
                    <a:pt x="78" y="177"/>
                    <a:pt x="79" y="177"/>
                  </a:cubicBezTo>
                  <a:cubicBezTo>
                    <a:pt x="79" y="175"/>
                    <a:pt x="78" y="175"/>
                    <a:pt x="76" y="175"/>
                  </a:cubicBezTo>
                  <a:cubicBezTo>
                    <a:pt x="75" y="173"/>
                    <a:pt x="73" y="171"/>
                    <a:pt x="75" y="168"/>
                  </a:cubicBezTo>
                  <a:cubicBezTo>
                    <a:pt x="76" y="166"/>
                    <a:pt x="76" y="165"/>
                    <a:pt x="74" y="164"/>
                  </a:cubicBezTo>
                  <a:cubicBezTo>
                    <a:pt x="71" y="162"/>
                    <a:pt x="70" y="160"/>
                    <a:pt x="71" y="157"/>
                  </a:cubicBezTo>
                  <a:cubicBezTo>
                    <a:pt x="72" y="155"/>
                    <a:pt x="72" y="153"/>
                    <a:pt x="71" y="151"/>
                  </a:cubicBezTo>
                  <a:cubicBezTo>
                    <a:pt x="71" y="146"/>
                    <a:pt x="69" y="142"/>
                    <a:pt x="70" y="137"/>
                  </a:cubicBezTo>
                  <a:cubicBezTo>
                    <a:pt x="71" y="133"/>
                    <a:pt x="70" y="129"/>
                    <a:pt x="69" y="125"/>
                  </a:cubicBezTo>
                  <a:cubicBezTo>
                    <a:pt x="67" y="119"/>
                    <a:pt x="67" y="113"/>
                    <a:pt x="68" y="107"/>
                  </a:cubicBezTo>
                  <a:cubicBezTo>
                    <a:pt x="68" y="102"/>
                    <a:pt x="67" y="97"/>
                    <a:pt x="66" y="93"/>
                  </a:cubicBezTo>
                  <a:cubicBezTo>
                    <a:pt x="65" y="90"/>
                    <a:pt x="64" y="88"/>
                    <a:pt x="65" y="85"/>
                  </a:cubicBezTo>
                  <a:cubicBezTo>
                    <a:pt x="65" y="84"/>
                    <a:pt x="65" y="84"/>
                    <a:pt x="65" y="83"/>
                  </a:cubicBezTo>
                  <a:cubicBezTo>
                    <a:pt x="61" y="79"/>
                    <a:pt x="62" y="73"/>
                    <a:pt x="59" y="68"/>
                  </a:cubicBezTo>
                  <a:cubicBezTo>
                    <a:pt x="58" y="66"/>
                    <a:pt x="58" y="65"/>
                    <a:pt x="59" y="63"/>
                  </a:cubicBezTo>
                  <a:cubicBezTo>
                    <a:pt x="61" y="60"/>
                    <a:pt x="60" y="57"/>
                    <a:pt x="58" y="54"/>
                  </a:cubicBezTo>
                  <a:cubicBezTo>
                    <a:pt x="56" y="52"/>
                    <a:pt x="56" y="50"/>
                    <a:pt x="58" y="48"/>
                  </a:cubicBezTo>
                  <a:cubicBezTo>
                    <a:pt x="59" y="47"/>
                    <a:pt x="59" y="46"/>
                    <a:pt x="58" y="44"/>
                  </a:cubicBezTo>
                  <a:cubicBezTo>
                    <a:pt x="57" y="42"/>
                    <a:pt x="56" y="40"/>
                    <a:pt x="55" y="38"/>
                  </a:cubicBezTo>
                  <a:cubicBezTo>
                    <a:pt x="55" y="37"/>
                    <a:pt x="55" y="36"/>
                    <a:pt x="55" y="35"/>
                  </a:cubicBezTo>
                  <a:cubicBezTo>
                    <a:pt x="56" y="33"/>
                    <a:pt x="60" y="33"/>
                    <a:pt x="59" y="30"/>
                  </a:cubicBezTo>
                  <a:cubicBezTo>
                    <a:pt x="59" y="29"/>
                    <a:pt x="58" y="27"/>
                    <a:pt x="57" y="26"/>
                  </a:cubicBezTo>
                  <a:cubicBezTo>
                    <a:pt x="55" y="24"/>
                    <a:pt x="54" y="22"/>
                    <a:pt x="55" y="19"/>
                  </a:cubicBezTo>
                  <a:cubicBezTo>
                    <a:pt x="55" y="18"/>
                    <a:pt x="56" y="17"/>
                    <a:pt x="57" y="17"/>
                  </a:cubicBezTo>
                  <a:cubicBezTo>
                    <a:pt x="61" y="19"/>
                    <a:pt x="64" y="21"/>
                    <a:pt x="67" y="22"/>
                  </a:cubicBezTo>
                  <a:cubicBezTo>
                    <a:pt x="68" y="23"/>
                    <a:pt x="68" y="23"/>
                    <a:pt x="69" y="24"/>
                  </a:cubicBezTo>
                  <a:cubicBezTo>
                    <a:pt x="69" y="25"/>
                    <a:pt x="70" y="25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3"/>
                    <a:pt x="68" y="22"/>
                    <a:pt x="68" y="21"/>
                  </a:cubicBezTo>
                  <a:cubicBezTo>
                    <a:pt x="66" y="18"/>
                    <a:pt x="64" y="15"/>
                    <a:pt x="62" y="12"/>
                  </a:cubicBezTo>
                  <a:cubicBezTo>
                    <a:pt x="61" y="10"/>
                    <a:pt x="60" y="8"/>
                    <a:pt x="61" y="6"/>
                  </a:cubicBezTo>
                  <a:cubicBezTo>
                    <a:pt x="61" y="5"/>
                    <a:pt x="62" y="4"/>
                    <a:pt x="63" y="4"/>
                  </a:cubicBezTo>
                  <a:cubicBezTo>
                    <a:pt x="65" y="5"/>
                    <a:pt x="67" y="6"/>
                    <a:pt x="68" y="8"/>
                  </a:cubicBezTo>
                  <a:cubicBezTo>
                    <a:pt x="72" y="11"/>
                    <a:pt x="75" y="15"/>
                    <a:pt x="79" y="17"/>
                  </a:cubicBezTo>
                  <a:cubicBezTo>
                    <a:pt x="80" y="18"/>
                    <a:pt x="81" y="19"/>
                    <a:pt x="81" y="20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2" y="20"/>
                    <a:pt x="82" y="20"/>
                    <a:pt x="82" y="19"/>
                  </a:cubicBezTo>
                  <a:cubicBezTo>
                    <a:pt x="82" y="18"/>
                    <a:pt x="81" y="17"/>
                    <a:pt x="80" y="16"/>
                  </a:cubicBezTo>
                  <a:cubicBezTo>
                    <a:pt x="78" y="12"/>
                    <a:pt x="76" y="8"/>
                    <a:pt x="74" y="4"/>
                  </a:cubicBezTo>
                  <a:cubicBezTo>
                    <a:pt x="73" y="3"/>
                    <a:pt x="73" y="2"/>
                    <a:pt x="74" y="1"/>
                  </a:cubicBezTo>
                  <a:cubicBezTo>
                    <a:pt x="75" y="0"/>
                    <a:pt x="76" y="1"/>
                    <a:pt x="77" y="2"/>
                  </a:cubicBezTo>
                  <a:cubicBezTo>
                    <a:pt x="80" y="3"/>
                    <a:pt x="82" y="5"/>
                    <a:pt x="84" y="7"/>
                  </a:cubicBezTo>
                  <a:cubicBezTo>
                    <a:pt x="90" y="13"/>
                    <a:pt x="96" y="19"/>
                    <a:pt x="10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6472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4416"/>
            <a:ext cx="2057400" cy="365125"/>
          </a:xfrm>
        </p:spPr>
        <p:txBody>
          <a:bodyPr/>
          <a:lstStyle/>
          <a:p>
            <a:fld id="{48A38565-2E3F-49C6-A72E-0B55318E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967" y="6567055"/>
            <a:ext cx="3854964" cy="262486"/>
          </a:xfr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© James M. Kouzes &amp; Barry Z. Posner. All </a:t>
            </a:r>
            <a:r>
              <a:rPr lang="en-US" dirty="0" smtClean="0">
                <a:solidFill>
                  <a:prstClr val="white"/>
                </a:solidFill>
              </a:rPr>
              <a:t>rights </a:t>
            </a:r>
            <a:r>
              <a:rPr lang="en-US" dirty="0">
                <a:solidFill>
                  <a:prstClr val="white"/>
                </a:solidFill>
              </a:rPr>
              <a:t>reserved.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357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4416"/>
            <a:ext cx="20574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8A38565-2E3F-49C6-A72E-0B55318E1076}" type="slidenum">
              <a:rPr lang="en-US" smtClean="0">
                <a:solidFill>
                  <a:srgbClr val="565A5C"/>
                </a:solidFill>
              </a:rPr>
              <a:pPr/>
              <a:t>‹#›</a:t>
            </a:fld>
            <a:endParaRPr lang="en-US">
              <a:solidFill>
                <a:srgbClr val="565A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967" y="6567055"/>
            <a:ext cx="3854964" cy="262486"/>
          </a:xfrm>
        </p:spPr>
        <p:txBody>
          <a:bodyPr/>
          <a:lstStyle>
            <a:lvl1pPr algn="l">
              <a:defRPr sz="1000" b="0" i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565A5C"/>
                </a:solidFill>
              </a:rPr>
              <a:t>© James M. Kouzes &amp; Barry Z. Posner. All </a:t>
            </a:r>
            <a:r>
              <a:rPr lang="en-US" dirty="0" smtClean="0">
                <a:solidFill>
                  <a:srgbClr val="565A5C"/>
                </a:solidFill>
              </a:rPr>
              <a:t>rights </a:t>
            </a:r>
            <a:r>
              <a:rPr lang="en-US" dirty="0">
                <a:solidFill>
                  <a:srgbClr val="565A5C"/>
                </a:solidFill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6348144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E219C-46B1-476D-A7D2-7A01837787B9}" type="datetime1">
              <a:rPr lang="en-US">
                <a:solidFill>
                  <a:srgbClr val="000000"/>
                </a:solidFill>
              </a:rPr>
              <a:pPr>
                <a:defRPr/>
              </a:pPr>
              <a:t>3/21/2018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</a:t>
            </a:r>
            <a:r>
              <a:rPr lang="en-US">
                <a:solidFill>
                  <a:srgbClr val="FFFFFF"/>
                </a:solidFill>
              </a:rPr>
              <a:t>Copyright © 2006 by James M. Kouzes and Barry Z. Posner. Please do not reproduce without express written permission.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573F0-C28F-4F52-9C00-A88F2345D1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395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rgbClr val="84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965" y="6567055"/>
            <a:ext cx="4478419" cy="262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800" b="0" i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GB">
                <a:solidFill>
                  <a:prstClr val="white">
                    <a:lumMod val="85000"/>
                  </a:prstClr>
                </a:solidFill>
              </a:rPr>
              <a:t>© James M. Kouzes &amp; Barry Z. Posner. All Rights reserved.</a:t>
            </a:r>
            <a:endParaRPr lang="en-GB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936C0B3-F71E-4666-8C60-1A77CDC4E95D}"/>
              </a:ext>
            </a:extLst>
          </p:cNvPr>
          <p:cNvSpPr txBox="1">
            <a:spLocks/>
          </p:cNvSpPr>
          <p:nvPr userDrawn="1"/>
        </p:nvSpPr>
        <p:spPr>
          <a:xfrm>
            <a:off x="475967" y="6567055"/>
            <a:ext cx="3854964" cy="262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 baseline="0">
                <a:solidFill>
                  <a:schemeClr val="accent5"/>
                </a:solidFill>
                <a:latin typeface="+mn-lt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fontAlgn="auto"/>
            <a:r>
              <a:rPr lang="en-US" kern="0">
                <a:solidFill>
                  <a:srgbClr val="565D5C"/>
                </a:solidFill>
              </a:rPr>
              <a:t>© James M. Kouzes &amp; Barry Z. Posner. All Rights reserved.</a:t>
            </a:r>
            <a:endParaRPr lang="en-US" kern="0" dirty="0">
              <a:solidFill>
                <a:srgbClr val="565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4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53ED-9C0E-4297-A981-7CC59354364A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FF02B-9738-44EA-84F1-609A51B16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5737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 dirty="0"/>
              <a:t>Click to edit Master title style</a:t>
            </a:r>
          </a:p>
        </p:txBody>
      </p:sp>
      <p:pic>
        <p:nvPicPr>
          <p:cNvPr id="22" name="Picture 2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99" y="323334"/>
            <a:ext cx="1399415" cy="5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184D2BFF-7F08-404B-8516-EEEF01DF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67" y="6567055"/>
            <a:ext cx="3854964" cy="262486"/>
          </a:xfrm>
        </p:spPr>
        <p:txBody>
          <a:bodyPr/>
          <a:lstStyle>
            <a:lvl1pPr algn="l">
              <a:defRPr sz="800" b="0" i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565A5C"/>
                </a:solidFill>
              </a:rPr>
              <a:t>© James M. Kouzes &amp; Barry Z. Posner. All Rights reserved.</a:t>
            </a:r>
            <a:endParaRPr lang="en-US" dirty="0">
              <a:solidFill>
                <a:srgbClr val="565A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5219-E482-4EA1-A5EC-20DD15233C06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A7DB-E6E5-40EF-B59B-14592EDE3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82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E55A-3D69-4A5B-9C36-60400CBE7270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ECBAA-6E91-425E-A57B-D6B2E81EA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8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EAFF-9794-433A-AE26-4F911DF61F1D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784A6-0153-44C9-BE9F-FCFB0C3FA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99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4F02-43AC-4440-A38F-10EDACC225B8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8F0B-E67A-4C7D-9C6D-D294FB718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3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D833-E4BE-44A3-87E3-E5BFBC30290D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A96DE-CCBE-4E10-B9A4-FA3511E74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08DE-59C6-48A7-8578-9F33A4C1F393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9BF1-319A-4A20-9BD0-463BE2E758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8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D298-FEE9-4925-8637-08CB904ED1BD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B8E1E-F732-4B8C-B5C5-B08E883F3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116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2934-0C57-4E15-9B5D-6F4CF4C77E56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2396A-35B3-46A5-A6CA-01CF6A681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71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dirty="0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dirty="0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dirty="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66738" y="-406400"/>
            <a:ext cx="7939087" cy="793908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41904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EB996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8794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152561" cy="2234545"/>
          </a:xfrm>
        </p:spPr>
        <p:txBody>
          <a:bodyPr>
            <a:noAutofit/>
          </a:bodyPr>
          <a:lstStyle>
            <a:lvl1pPr>
              <a:defRPr sz="17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434" y="2130424"/>
            <a:ext cx="5440772" cy="2234545"/>
          </a:xfrm>
        </p:spPr>
        <p:txBody>
          <a:bodyPr>
            <a:noAutofit/>
          </a:bodyPr>
          <a:lstStyle>
            <a:lvl1pPr marL="0" indent="0" algn="l">
              <a:buNone/>
              <a:defRPr sz="7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3ABB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5007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2275" y="5761038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0882"/>
            <a:ext cx="8229600" cy="611979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201"/>
            <a:ext cx="8229600" cy="4904331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D4C8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2208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attrt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44201"/>
            <a:ext cx="8229600" cy="5812392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D4C8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6036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1pPr>
            <a:lvl2pPr marL="4572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2pPr>
            <a:lvl3pPr marL="9144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3pPr>
            <a:lvl4pPr marL="13716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4pPr>
            <a:lvl5pPr marL="18288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98300">
                    <a:lumMod val="40000"/>
                    <a:lumOff val="6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73191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75508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121" y="399956"/>
            <a:ext cx="8264680" cy="5726208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lumMod val="50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5810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99956"/>
            <a:ext cx="2133600" cy="5726208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0" indent="0" algn="l">
              <a:buFontTx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9343" y="399956"/>
            <a:ext cx="5957457" cy="5726208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lumMod val="50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21643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EB9967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</a:t>
            </a:r>
            <a:r>
              <a:rPr lang="en-US" err="1"/>
              <a:t>Kouzes</a:t>
            </a:r>
            <a:r>
              <a:rPr lang="en-US"/>
              <a:t>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28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152561" cy="2234545"/>
          </a:xfrm>
        </p:spPr>
        <p:txBody>
          <a:bodyPr>
            <a:noAutofit/>
          </a:bodyPr>
          <a:lstStyle>
            <a:lvl1pPr>
              <a:defRPr sz="17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434" y="2130424"/>
            <a:ext cx="5440772" cy="2234545"/>
          </a:xfrm>
        </p:spPr>
        <p:txBody>
          <a:bodyPr>
            <a:noAutofit/>
          </a:bodyPr>
          <a:lstStyle>
            <a:lvl1pPr marL="0" indent="0" algn="l">
              <a:buNone/>
              <a:defRPr sz="7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3ABBD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</a:t>
            </a:r>
            <a:r>
              <a:rPr lang="en-US" err="1"/>
              <a:t>Kouzes</a:t>
            </a:r>
            <a:r>
              <a:rPr lang="en-US"/>
              <a:t>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803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2275" y="5761038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0882"/>
            <a:ext cx="8229600" cy="6119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201"/>
            <a:ext cx="8229600" cy="49043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D4C8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8914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2275" y="5665788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635"/>
            <a:ext cx="8229600" cy="611979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201"/>
            <a:ext cx="8229600" cy="4904331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D4C8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</a:t>
            </a:r>
            <a:r>
              <a:rPr lang="en-US" err="1"/>
              <a:t>Kouzes</a:t>
            </a:r>
            <a:r>
              <a:rPr lang="en-US"/>
              <a:t>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169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attrt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44201"/>
            <a:ext cx="8229600" cy="5812392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D4C8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</a:t>
            </a:r>
            <a:r>
              <a:rPr lang="en-US" err="1"/>
              <a:t>Kouzes</a:t>
            </a:r>
            <a:r>
              <a:rPr lang="en-US"/>
              <a:t>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86905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1pPr>
            <a:lvl2pPr marL="4572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2pPr>
            <a:lvl3pPr marL="9144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3pPr>
            <a:lvl4pPr marL="13716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4pPr>
            <a:lvl5pPr marL="18288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98300">
                    <a:lumMod val="40000"/>
                    <a:lumOff val="60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38363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121" y="399956"/>
            <a:ext cx="8264680" cy="5726208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</a:t>
            </a:r>
            <a:r>
              <a:rPr lang="en-US" err="1"/>
              <a:t>Kouzes</a:t>
            </a:r>
            <a:r>
              <a:rPr lang="en-US"/>
              <a:t>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5835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99956"/>
            <a:ext cx="2133600" cy="5726208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0" indent="0" algn="l">
              <a:buFontTx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9343" y="399956"/>
            <a:ext cx="5957457" cy="5726208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</a:t>
            </a:r>
            <a:r>
              <a:rPr lang="en-US" err="1"/>
              <a:t>Kouzes</a:t>
            </a:r>
            <a:r>
              <a:rPr lang="en-US"/>
              <a:t>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90775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553C137-89BA-4B03-8BD0-D671173F44F3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B1E5B32-ED06-4C69-BA28-BE29DF3C8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366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67" y="322409"/>
            <a:ext cx="6563009" cy="590931"/>
          </a:xfr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A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65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1C8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566738" y="-406400"/>
            <a:ext cx="7939087" cy="793908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154863" y="4824413"/>
            <a:ext cx="1727200" cy="1404937"/>
          </a:xfrm>
          <a:prstGeom prst="rect">
            <a:avLst/>
          </a:prstGeom>
          <a:solidFill>
            <a:srgbClr val="1C8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dirty="0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dirty="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95325" y="533400"/>
            <a:ext cx="1727200" cy="1404938"/>
          </a:xfrm>
          <a:prstGeom prst="rect">
            <a:avLst/>
          </a:prstGeom>
          <a:solidFill>
            <a:srgbClr val="1C8FC4"/>
          </a:solidFill>
          <a:ln>
            <a:solidFill>
              <a:srgbClr val="1C8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391025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68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1C8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391025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560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1C8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391025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85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attrt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44201"/>
            <a:ext cx="8229600" cy="58123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effectLst>
                  <a:outerShdw dist="25400" dir="2700000" algn="tl" rotWithShape="0">
                    <a:srgbClr val="000000">
                      <a:alpha val="43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D4C8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6290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6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395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38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prstGeom prst="rect">
            <a:avLst/>
          </a:prstGeo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25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prstGeom prst="rect">
            <a:avLst/>
          </a:prstGeo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3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84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566738" y="-406400"/>
            <a:ext cx="7939087" cy="7939088"/>
          </a:xfrm>
          <a:prstGeom prst="ellipse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154863" y="4824413"/>
            <a:ext cx="1727200" cy="1404937"/>
          </a:xfrm>
          <a:prstGeom prst="rect">
            <a:avLst/>
          </a:prstGeom>
          <a:solidFill>
            <a:srgbClr val="84C5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25488" y="549275"/>
            <a:ext cx="1727200" cy="1404938"/>
          </a:xfrm>
          <a:prstGeom prst="rect">
            <a:avLst/>
          </a:prstGeom>
          <a:solidFill>
            <a:srgbClr val="84C5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01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84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4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84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476250" y="6567488"/>
            <a:ext cx="3854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smtClean="0">
                <a:solidFill>
                  <a:srgbClr val="565D5C"/>
                </a:solidFill>
                <a:cs typeface="Arial" pitchFamily="34" charset="0"/>
                <a:sym typeface="Arial" pitchFamily="34" charset="0"/>
              </a:rPr>
              <a:t>© James M. Kouzes &amp; Barry Z. Posner. All Rights reserved.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346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prstGeom prst="rect">
            <a:avLst/>
          </a:prstGeo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81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prstGeom prst="rect">
            <a:avLst/>
          </a:prstGeo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4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84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566738" y="-406400"/>
            <a:ext cx="7939087" cy="7939088"/>
          </a:xfrm>
          <a:prstGeom prst="ellipse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154863" y="4824413"/>
            <a:ext cx="1727200" cy="1404937"/>
          </a:xfrm>
          <a:prstGeom prst="rect">
            <a:avLst/>
          </a:prstGeom>
          <a:solidFill>
            <a:srgbClr val="84C5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25488" y="549275"/>
            <a:ext cx="1727200" cy="1404938"/>
          </a:xfrm>
          <a:prstGeom prst="rect">
            <a:avLst/>
          </a:prstGeom>
          <a:solidFill>
            <a:srgbClr val="84C5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17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84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9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1pPr>
            <a:lvl2pPr marL="4572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2pPr>
            <a:lvl3pPr marL="9144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3pPr>
            <a:lvl4pPr marL="13716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4pPr>
            <a:lvl5pPr marL="1828800" indent="0">
              <a:buFontTx/>
              <a:buNone/>
              <a:defRPr>
                <a:solidFill>
                  <a:srgbClr val="2F2D26"/>
                </a:solidFill>
                <a:effectLst>
                  <a:outerShdw dist="25400" dir="2700000" algn="tl" rotWithShape="0">
                    <a:schemeClr val="accent5">
                      <a:lumMod val="60000"/>
                      <a:lumOff val="40000"/>
                      <a:alpha val="77000"/>
                    </a:scheme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98300">
                    <a:lumMod val="40000"/>
                    <a:lumOff val="60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6987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84C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476250" y="6567488"/>
            <a:ext cx="3854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smtClean="0">
                <a:solidFill>
                  <a:srgbClr val="565D5C"/>
                </a:solidFill>
                <a:cs typeface="Arial" pitchFamily="34" charset="0"/>
                <a:sym typeface="Arial" pitchFamily="34" charset="0"/>
              </a:rPr>
              <a:t>© James M. Kouzes &amp; Barry Z. Posner. All Rights reserved.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568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553C137-89BA-4B03-8BD0-D671173F44F3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5674846D-5ED0-4C55-ABC4-CEF2D61DA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724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67" y="322409"/>
            <a:ext cx="6563009" cy="590931"/>
          </a:xfr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A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99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1C8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566738" y="-406400"/>
            <a:ext cx="7939087" cy="793908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154863" y="4824413"/>
            <a:ext cx="1727200" cy="1404937"/>
          </a:xfrm>
          <a:prstGeom prst="rect">
            <a:avLst/>
          </a:prstGeom>
          <a:solidFill>
            <a:srgbClr val="1C8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95325" y="533400"/>
            <a:ext cx="1727200" cy="1404938"/>
          </a:xfrm>
          <a:prstGeom prst="rect">
            <a:avLst/>
          </a:prstGeom>
          <a:solidFill>
            <a:srgbClr val="1C8FC4"/>
          </a:solidFill>
          <a:ln>
            <a:solidFill>
              <a:srgbClr val="1C8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dirty="0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391025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75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1C8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391025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268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1C8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24000"/>
            <a:ext cx="9144000" cy="40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391025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238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6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395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68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E6E5AAB-2867-412B-98D9-8664C324D8EB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A27B6856-737B-448A-A29C-BCD3CBFDA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28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66" y="323349"/>
            <a:ext cx="6597650" cy="590931"/>
          </a:xfrm>
          <a:noFill/>
        </p:spPr>
        <p:txBody>
          <a:bodyPr rtlCol="0" anchor="t">
            <a:spAutoFit/>
          </a:bodyPr>
          <a:lstStyle>
            <a:lvl1pPr>
              <a:defRPr lang="en-US" sz="3600" b="1" i="0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A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48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13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566738" y="-406400"/>
            <a:ext cx="7939087" cy="7939088"/>
          </a:xfrm>
          <a:prstGeom prst="ellipse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154863" y="4824413"/>
            <a:ext cx="1727200" cy="1404937"/>
          </a:xfrm>
          <a:prstGeom prst="rect">
            <a:avLst/>
          </a:prstGeom>
          <a:solidFill>
            <a:srgbClr val="13908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25488" y="549275"/>
            <a:ext cx="1727200" cy="1404938"/>
          </a:xfrm>
          <a:prstGeom prst="rect">
            <a:avLst/>
          </a:prstGeom>
          <a:solidFill>
            <a:srgbClr val="13908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760913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7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121" y="399956"/>
            <a:ext cx="8264680" cy="572620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82661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13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760913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560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13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760913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934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16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4902389-AEB9-47FE-9948-64A613DE54AC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D42B6DB-F275-4C7C-B5CC-43DDCC16C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175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srgbClr val="565D5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483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566738" y="-406400"/>
            <a:ext cx="7939087" cy="7939088"/>
          </a:xfrm>
          <a:prstGeom prst="ellipse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154863" y="4824413"/>
            <a:ext cx="1727200" cy="14049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5488" y="549275"/>
            <a:ext cx="1727200" cy="14049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Rights reserved.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139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Rights reserved.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340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Rights reserved.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9261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64300"/>
            <a:ext cx="2057400" cy="365125"/>
          </a:xfrm>
        </p:spPr>
        <p:txBody>
          <a:bodyPr/>
          <a:lstStyle>
            <a:lvl1pPr defTabSz="914400">
              <a:defRPr>
                <a:solidFill>
                  <a:srgbClr val="565D5C"/>
                </a:solidFill>
              </a:defRPr>
            </a:lvl1pPr>
          </a:lstStyle>
          <a:p>
            <a:fld id="{D795A4C1-7078-4926-8785-7423B657DA0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65D5C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232419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prstGeom prst="rect">
            <a:avLst/>
          </a:prstGeo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0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99956"/>
            <a:ext cx="2133600" cy="572620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0" indent="0" algn="l">
              <a:buFontTx/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9343" y="399956"/>
            <a:ext cx="5957457" cy="572620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2368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4902389-AEB9-47FE-9948-64A613DE54AC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18A6AB6E-2038-4146-978A-6E6D6A059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285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srgbClr val="565D5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91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566738" y="-406400"/>
            <a:ext cx="7939087" cy="7939088"/>
          </a:xfrm>
          <a:prstGeom prst="ellipse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154863" y="4824413"/>
            <a:ext cx="1727200" cy="14049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5488" y="549275"/>
            <a:ext cx="1727200" cy="14049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Rights reserved.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1975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Rights reserved.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5068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Rights reserved.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221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64300"/>
            <a:ext cx="2057400" cy="365125"/>
          </a:xfrm>
        </p:spPr>
        <p:txBody>
          <a:bodyPr/>
          <a:lstStyle>
            <a:lvl1pPr defTabSz="914400">
              <a:defRPr>
                <a:solidFill>
                  <a:srgbClr val="565D5C"/>
                </a:solidFill>
              </a:defRPr>
            </a:lvl1pPr>
          </a:lstStyle>
          <a:p>
            <a:fld id="{4F4563D9-747B-4F45-9B80-D6CBD596A6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65D5C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084200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prstGeom prst="rect">
            <a:avLst/>
          </a:prstGeo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534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4902389-AEB9-47FE-9948-64A613DE54AC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A1AB65C-AEB2-49E5-8728-C32593F20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66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srgbClr val="565D5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7589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566738" y="-406400"/>
            <a:ext cx="7939087" cy="7939088"/>
          </a:xfrm>
          <a:prstGeom prst="ellipse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154863" y="4824413"/>
            <a:ext cx="1727200" cy="14049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5488" y="549275"/>
            <a:ext cx="1727200" cy="14049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Rights reserved.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2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ecti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152561" cy="223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434" y="2130424"/>
            <a:ext cx="5440772" cy="2234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7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3ABBD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© James M. </a:t>
            </a:r>
            <a:r>
              <a:rPr lang="en-US" err="1"/>
              <a:t>Kouzes</a:t>
            </a:r>
            <a:r>
              <a:rPr lang="en-US"/>
              <a:t> &amp; Barry Z. Posner.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457729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Rights reserved.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1209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Rights reserved.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871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64300"/>
            <a:ext cx="2057400" cy="365125"/>
          </a:xfrm>
        </p:spPr>
        <p:txBody>
          <a:bodyPr/>
          <a:lstStyle>
            <a:lvl1pPr defTabSz="914400">
              <a:defRPr>
                <a:solidFill>
                  <a:srgbClr val="565D5C"/>
                </a:solidFill>
              </a:defRPr>
            </a:lvl1pPr>
          </a:lstStyle>
          <a:p>
            <a:fld id="{6BEE269A-1F79-4BA8-AB1F-426FBDE305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565D5C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8398040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prstGeom prst="rect">
            <a:avLst/>
          </a:prstGeo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D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412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ct val="50000"/>
                </a:spcAft>
                <a:buClr>
                  <a:srgbClr val="BF0000"/>
                </a:buClr>
                <a:buSzPct val="80000"/>
                <a:buFont typeface="Wingdings" pitchFamily="2" charset="2"/>
                <a:buNone/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ct val="50000"/>
                </a:spcAft>
                <a:buClr>
                  <a:srgbClr val="BF0000"/>
                </a:buClr>
                <a:buSzPct val="80000"/>
                <a:buFont typeface="Wingdings" pitchFamily="2" charset="2"/>
                <a:buNone/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ct val="50000"/>
                </a:spcAft>
                <a:buClr>
                  <a:srgbClr val="BF0000"/>
                </a:buClr>
                <a:buSzPct val="80000"/>
                <a:buFont typeface="Wingdings" pitchFamily="2" charset="2"/>
                <a:buNone/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ct val="50000"/>
                </a:spcAft>
                <a:buClr>
                  <a:srgbClr val="BF0000"/>
                </a:buClr>
                <a:buSzPct val="80000"/>
                <a:buFont typeface="Wingdings" pitchFamily="2" charset="2"/>
                <a:buNone/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sp useBgFill="1">
          <p:nvSpPr>
            <p:cNvPr id="8" name="Freeform 26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/>
          </p:spPr>
          <p:txBody>
            <a:bodyPr/>
            <a:lstStyle/>
            <a:p>
              <a:pPr algn="ctr">
                <a:lnSpc>
                  <a:spcPct val="90000"/>
                </a:lnSpc>
                <a:spcAft>
                  <a:spcPct val="50000"/>
                </a:spcAft>
                <a:buClr>
                  <a:srgbClr val="BF0000"/>
                </a:buClr>
                <a:buSzPct val="80000"/>
                <a:buFont typeface="Wingdings" pitchFamily="2" charset="2"/>
                <a:buNone/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0000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10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04800"/>
            <a:ext cx="1371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4324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E6E5AAB-2867-412B-98D9-8664C324D8EB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A8CF126B-0112-480C-8F4A-3A8BCF647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7690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66" y="323349"/>
            <a:ext cx="6597650" cy="590931"/>
          </a:xfrm>
          <a:noFill/>
        </p:spPr>
        <p:txBody>
          <a:bodyPr rtlCol="0" anchor="t">
            <a:spAutoFit/>
          </a:bodyPr>
          <a:lstStyle>
            <a:lvl1pPr>
              <a:defRPr lang="en-US" sz="3600" b="1" i="0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3854450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800" b="0" i="0">
                <a:solidFill>
                  <a:srgbClr val="565A5C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10471139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13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566738" y="-406400"/>
            <a:ext cx="7939087" cy="7939088"/>
          </a:xfrm>
          <a:prstGeom prst="ellipse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154863" y="4824413"/>
            <a:ext cx="1727200" cy="1404937"/>
          </a:xfrm>
          <a:prstGeom prst="rect">
            <a:avLst/>
          </a:prstGeom>
          <a:solidFill>
            <a:srgbClr val="13908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25488" y="549275"/>
            <a:ext cx="1727200" cy="1404938"/>
          </a:xfrm>
          <a:prstGeom prst="rect">
            <a:avLst/>
          </a:prstGeom>
          <a:solidFill>
            <a:srgbClr val="13908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760913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</a:t>
            </a:r>
            <a:r>
              <a:rPr lang="en-GB" smtClean="0"/>
              <a:t>rights </a:t>
            </a:r>
            <a:r>
              <a:rPr lang="en-GB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5010275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13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760913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</a:t>
            </a:r>
            <a:r>
              <a:rPr lang="en-GB" smtClean="0"/>
              <a:t>rights </a:t>
            </a:r>
            <a:r>
              <a:rPr lang="en-GB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1781730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139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760913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</a:t>
            </a:r>
            <a:r>
              <a:rPr lang="en-GB" smtClean="0"/>
              <a:t>rights </a:t>
            </a:r>
            <a:r>
              <a:rPr lang="en-GB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56671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BB6B-D28F-4616-87D8-33632F44FBFC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DB787-73CC-49A4-AD43-98269DA25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071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765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4902389-AEB9-47FE-9948-64A613DE54AC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5429F93-B1EB-4FDE-8B3E-50CA3695D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1103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srgbClr val="565D5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</a:t>
            </a:r>
            <a:r>
              <a:rPr lang="en-GB" smtClean="0"/>
              <a:t>rights </a:t>
            </a:r>
            <a:r>
              <a:rPr lang="en-GB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9059942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566738" y="-406400"/>
            <a:ext cx="7939087" cy="7939088"/>
          </a:xfrm>
          <a:prstGeom prst="ellipse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154863" y="4824413"/>
            <a:ext cx="1727200" cy="14049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5488" y="549275"/>
            <a:ext cx="1727200" cy="14049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</a:t>
            </a:r>
            <a:r>
              <a:rPr lang="en-GB" smtClean="0"/>
              <a:t>rights </a:t>
            </a:r>
            <a:r>
              <a:rPr lang="en-GB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2711764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</a:t>
            </a:r>
            <a:r>
              <a:rPr lang="en-GB" smtClean="0"/>
              <a:t>rights </a:t>
            </a:r>
            <a:r>
              <a:rPr lang="en-GB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31733586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657350"/>
            <a:ext cx="9144000" cy="354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</a:t>
            </a:r>
            <a:r>
              <a:rPr lang="en-GB" smtClean="0"/>
              <a:t>rights </a:t>
            </a:r>
            <a:r>
              <a:rPr lang="en-GB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33093621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4902389-AEB9-47FE-9948-64A613DE54AC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1A5AB933-C6F2-4FEF-86A2-D2F575FC4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5372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wileyactual.com/TLC6/images/tlc-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3850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323349"/>
            <a:ext cx="6571774" cy="590931"/>
          </a:xfrm>
          <a:noFill/>
        </p:spPr>
        <p:txBody>
          <a:bodyPr rtlCol="0" anchor="t">
            <a:spAutoFit/>
          </a:bodyPr>
          <a:lstStyle>
            <a:lvl1pPr>
              <a:defRPr lang="en-US" sz="3600" b="1" i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800" b="0" i="0">
                <a:solidFill>
                  <a:srgbClr val="565D5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James M. Kouzes &amp; Barry Z. Posner. All </a:t>
            </a:r>
            <a:r>
              <a:rPr lang="en-GB" smtClean="0"/>
              <a:t>rights </a:t>
            </a:r>
            <a:r>
              <a:rPr lang="en-GB"/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5647551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566738" y="-406400"/>
            <a:ext cx="7939087" cy="7939088"/>
          </a:xfrm>
          <a:prstGeom prst="ellipse">
            <a:avLst/>
          </a:prstGeom>
          <a:noFill/>
          <a:ln w="571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154863" y="4824413"/>
            <a:ext cx="1727200" cy="140493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7165975" y="3360738"/>
            <a:ext cx="14605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  <a:endParaRPr lang="en-US" altLang="en-US" sz="1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5488" y="549275"/>
            <a:ext cx="1727200" cy="14049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76275" y="122238"/>
            <a:ext cx="13208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9900" b="1" smtClean="0">
                <a:solidFill>
                  <a:srgbClr val="FFFFFF"/>
                </a:solidFill>
                <a:sym typeface="Arial" pitchFamily="34" charset="0"/>
              </a:rPr>
              <a:t>“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</a:t>
            </a:r>
            <a:r>
              <a:rPr smtClean="0"/>
              <a:t>rights </a:t>
            </a:r>
            <a: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6706139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830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 userDrawn="1"/>
        </p:nvSpPr>
        <p:spPr bwMode="auto">
          <a:xfrm>
            <a:off x="611188" y="-406400"/>
            <a:ext cx="7939087" cy="7939088"/>
          </a:xfrm>
          <a:prstGeom prst="ellipse">
            <a:avLst/>
          </a:prstGeom>
          <a:solidFill>
            <a:srgbClr val="FFFFFF"/>
          </a:solidFill>
          <a:ln w="5715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0C5896"/>
              </a:solidFill>
              <a:sym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76250" y="6567488"/>
            <a:ext cx="4478338" cy="261937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lang="en-US" sz="1000" b="0" i="0">
                <a:solidFill>
                  <a:prstClr val="white">
                    <a:lumMod val="8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t>© James M. Kouzes &amp; Barry Z. Posner. All </a:t>
            </a:r>
            <a:r>
              <a:rPr smtClean="0"/>
              <a:t>rights </a:t>
            </a:r>
            <a: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164678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275" y="6454775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182F68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0" r:id="rId1"/>
    <p:sldLayoutId id="2147487051" r:id="rId2"/>
    <p:sldLayoutId id="2147487052" r:id="rId3"/>
    <p:sldLayoutId id="2147487053" r:id="rId4"/>
    <p:sldLayoutId id="2147487054" r:id="rId5"/>
    <p:sldLayoutId id="2147487055" r:id="rId6"/>
    <p:sldLayoutId id="2147487056" r:id="rId7"/>
    <p:sldLayoutId id="2147487226" r:id="rId8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EFC5B382-0310-4712-8333-4A400BD990A7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A55FDC0E-84D7-4941-BE0A-A9B7D4573E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EFC5B382-0310-4712-8333-4A400BD990A7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1D322D81-168B-4362-A6BA-61C104AB23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EFC5B382-0310-4712-8333-4A400BD990A7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AD2528B2-FFE3-4E6E-B3B2-3DD1D0FEAD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2" r:id="rId1"/>
    <p:sldLayoutId id="2147487153" r:id="rId2"/>
    <p:sldLayoutId id="2147487154" r:id="rId3"/>
    <p:sldLayoutId id="2147487155" r:id="rId4"/>
    <p:sldLayoutId id="2147487156" r:id="rId5"/>
    <p:sldLayoutId id="2147487157" r:id="rId6"/>
    <p:sldLayoutId id="2147487158" r:id="rId7"/>
    <p:sldLayoutId id="2147487225" r:id="rId8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77501154-06F0-436B-8BB6-56F91FD00A85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285B0207-51D2-4848-8C4F-131ABCCE5B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7" r:id="rId1"/>
    <p:sldLayoutId id="2147487168" r:id="rId2"/>
    <p:sldLayoutId id="2147487169" r:id="rId3"/>
    <p:sldLayoutId id="2147487170" r:id="rId4"/>
    <p:sldLayoutId id="2147487171" r:id="rId5"/>
    <p:sldLayoutId id="2147487172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EFC5B382-0310-4712-8333-4A400BD990A7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499F449B-74E4-4D20-B0C0-28FAC1B4BC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3" r:id="rId1"/>
    <p:sldLayoutId id="2147487174" r:id="rId2"/>
    <p:sldLayoutId id="2147487175" r:id="rId3"/>
    <p:sldLayoutId id="2147487176" r:id="rId4"/>
    <p:sldLayoutId id="2147487177" r:id="rId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EFC5B382-0310-4712-8333-4A400BD990A7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</a:t>
            </a:r>
            <a:r>
              <a:rPr lang="en-US" smtClean="0"/>
              <a:t>rights </a:t>
            </a:r>
            <a:r>
              <a:rPr lang="en-US"/>
              <a:t>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1B83DDE9-7DE4-4F95-8D5E-7993C73E5F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8" r:id="rId1"/>
    <p:sldLayoutId id="2147487179" r:id="rId2"/>
    <p:sldLayoutId id="2147487180" r:id="rId3"/>
    <p:sldLayoutId id="2147487181" r:id="rId4"/>
    <p:sldLayoutId id="2147487182" r:id="rId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A24286-1A43-45D8-95E8-346DCFC1D48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3/21/2018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t>© James M. Kouzes &amp; Barry Z. Posner. All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t>rights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t>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A38565-2E3F-49C6-A72E-0B55318E10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942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28" r:id="rId1"/>
    <p:sldLayoutId id="2147487229" r:id="rId2"/>
    <p:sldLayoutId id="2147487230" r:id="rId3"/>
    <p:sldLayoutId id="2147487231" r:id="rId4"/>
    <p:sldLayoutId id="2147487232" r:id="rId5"/>
    <p:sldLayoutId id="2147487233" r:id="rId6"/>
    <p:sldLayoutId id="2147487234" r:id="rId7"/>
    <p:sldLayoutId id="2147487235" r:id="rId8"/>
    <p:sldLayoutId id="2147487236" r:id="rId9"/>
    <p:sldLayoutId id="214748723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31BAE30-23C4-4009-8F5B-582A9450F9EE}" type="datetimeFigureOut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321CC084-B1A7-47ED-BA2E-29E4A9CF9B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8" r:id="rId1"/>
    <p:sldLayoutId id="2147487039" r:id="rId2"/>
    <p:sldLayoutId id="2147487040" r:id="rId3"/>
    <p:sldLayoutId id="2147487041" r:id="rId4"/>
    <p:sldLayoutId id="2147487042" r:id="rId5"/>
    <p:sldLayoutId id="2147487043" r:id="rId6"/>
    <p:sldLayoutId id="2147487044" r:id="rId7"/>
    <p:sldLayoutId id="2147487045" r:id="rId8"/>
    <p:sldLayoutId id="2147487046" r:id="rId9"/>
    <p:sldLayoutId id="2147487047" r:id="rId10"/>
    <p:sldLayoutId id="2147487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275" y="6454775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182F68">
                    <a:lumMod val="60000"/>
                    <a:lumOff val="4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9" r:id="rId1"/>
    <p:sldLayoutId id="2147487060" r:id="rId2"/>
    <p:sldLayoutId id="2147487061" r:id="rId3"/>
    <p:sldLayoutId id="2147487062" r:id="rId4"/>
    <p:sldLayoutId id="2147487063" r:id="rId5"/>
    <p:sldLayoutId id="2147487049" r:id="rId6"/>
    <p:sldLayoutId id="2147487064" r:id="rId7"/>
    <p:sldLayoutId id="2147487065" r:id="rId8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275" y="6454775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182F68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James M. </a:t>
            </a:r>
            <a:r>
              <a:rPr lang="en-US" err="1"/>
              <a:t>Kouzes</a:t>
            </a:r>
            <a:r>
              <a:rPr lang="en-US"/>
              <a:t> &amp; Barry Z. Posner.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2" r:id="rId1"/>
    <p:sldLayoutId id="2147487073" r:id="rId2"/>
    <p:sldLayoutId id="2147487074" r:id="rId3"/>
    <p:sldLayoutId id="2147487075" r:id="rId4"/>
    <p:sldLayoutId id="2147487076" r:id="rId5"/>
    <p:sldLayoutId id="2147487077" r:id="rId6"/>
    <p:sldLayoutId id="2147487078" r:id="rId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0C36F60A-229F-46D2-BAA6-9A40A785D3C0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0A389A2D-DE7E-4D6D-B23B-BE142FD870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0" r:id="rId1"/>
    <p:sldLayoutId id="2147487091" r:id="rId2"/>
    <p:sldLayoutId id="2147487092" r:id="rId3"/>
    <p:sldLayoutId id="2147487093" r:id="rId4"/>
    <p:sldLayoutId id="2147487094" r:id="rId5"/>
    <p:sldLayoutId id="2147487095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EFC5B382-0310-4712-8333-4A400BD990A7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E75CEC67-18AD-4032-ABCF-872B6348F0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6" r:id="rId1"/>
    <p:sldLayoutId id="2147487107" r:id="rId2"/>
    <p:sldLayoutId id="2147487108" r:id="rId3"/>
    <p:sldLayoutId id="2147487109" r:id="rId4"/>
    <p:sldLayoutId id="2147487110" r:id="rId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EFC5B382-0310-4712-8333-4A400BD990A7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968600C4-EFE6-4EDB-AA9A-71DAEFA2F1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11" r:id="rId1"/>
    <p:sldLayoutId id="2147487112" r:id="rId2"/>
    <p:sldLayoutId id="2147487113" r:id="rId3"/>
    <p:sldLayoutId id="2147487114" r:id="rId4"/>
    <p:sldLayoutId id="2147487115" r:id="rId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0C36F60A-229F-46D2-BAA6-9A40A785D3C0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380CB1B7-A8E9-472D-A438-E5C2AF56C9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16" r:id="rId1"/>
    <p:sldLayoutId id="2147487117" r:id="rId2"/>
    <p:sldLayoutId id="2147487118" r:id="rId3"/>
    <p:sldLayoutId id="2147487119" r:id="rId4"/>
    <p:sldLayoutId id="2147487120" r:id="rId5"/>
    <p:sldLayoutId id="2147487121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fld id="{77501154-06F0-436B-8BB6-56F91FD00A85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  <a:sym typeface="Arial"/>
                <a:rtl val="0"/>
              </a:defRPr>
            </a:lvl1pPr>
          </a:lstStyle>
          <a:p>
            <a:pPr>
              <a:defRPr/>
            </a:pPr>
            <a:r>
              <a:rPr lang="en-US"/>
              <a:t>© James M. Kouzes &amp; Barry Z. Posner.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sym typeface="Arial" panose="020B0604020202020204" pitchFamily="34" charset="0"/>
              </a:defRPr>
            </a:lvl1pPr>
          </a:lstStyle>
          <a:p>
            <a:fld id="{18ED5959-0391-4CF4-9DBC-72B6723B37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2" r:id="rId1"/>
    <p:sldLayoutId id="2147487123" r:id="rId2"/>
    <p:sldLayoutId id="2147487124" r:id="rId3"/>
    <p:sldLayoutId id="2147487125" r:id="rId4"/>
    <p:sldLayoutId id="2147487126" r:id="rId5"/>
    <p:sldLayoutId id="2147487127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33497"/>
            <a:ext cx="8610600" cy="665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LEARNING LEADERSHIP: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Why It Matters &amp; What It Takes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FFC000"/>
                </a:solidFill>
              </a:rPr>
              <a:t>Ausra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Deluard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Jones Day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Barry Posner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Santa Clara University</a:t>
            </a:r>
          </a:p>
          <a:p>
            <a:pPr algn="ctr"/>
            <a:endParaRPr lang="en-US" sz="3600" b="1" i="1" dirty="0">
              <a:solidFill>
                <a:srgbClr val="00B050"/>
              </a:solidFill>
            </a:endParaRPr>
          </a:p>
          <a:p>
            <a:pPr algn="ctr"/>
            <a:endParaRPr lang="en-US" sz="1100" b="1" i="1" dirty="0" smtClean="0">
              <a:solidFill>
                <a:srgbClr val="00B050"/>
              </a:solidFill>
            </a:endParaRPr>
          </a:p>
          <a:p>
            <a:pPr algn="ctr"/>
            <a:endParaRPr lang="en-US" sz="1100" b="1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Symposium: Advancing Leadership Development in the Legal Profession</a:t>
            </a: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Santa Clara University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March 23, 2018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05000"/>
            <a:ext cx="12700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33800"/>
            <a:ext cx="1143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9" name="Rectangle 3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153400" cy="2235200"/>
          </a:xfrm>
        </p:spPr>
        <p:txBody>
          <a:bodyPr/>
          <a:lstStyle/>
          <a:p>
            <a:pPr marL="609600" indent="-609600" eaLnBrk="1" hangingPunct="1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en-US" altLang="en-US" sz="3200" dirty="0" smtClean="0"/>
              <a:t>Leadership is a 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>skill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smtClean="0"/>
              <a:t>(it can be learned, requiring practice and feedback)</a:t>
            </a:r>
          </a:p>
          <a:p>
            <a:pPr marL="609600" indent="-609600" eaLnBrk="1" hangingPunct="1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en-US" altLang="en-US" sz="3200" dirty="0" smtClean="0"/>
              <a:t>Leadership is everyone’s business (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>process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smtClean="0"/>
              <a:t>not a position)</a:t>
            </a:r>
          </a:p>
          <a:p>
            <a:pPr marL="609600" indent="-609600" eaLnBrk="1" hangingPunct="1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en-US" altLang="en-US" sz="3200" dirty="0" smtClean="0"/>
              <a:t>Leadership is about serving others (building 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>relationships</a:t>
            </a:r>
            <a:r>
              <a:rPr lang="en-US" altLang="en-US" sz="3200" dirty="0" smtClean="0"/>
              <a:t>)</a:t>
            </a:r>
          </a:p>
          <a:p>
            <a:pPr marL="609600" indent="-609600" eaLnBrk="1" hangingPunct="1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en-US" altLang="en-US" sz="3200" dirty="0" smtClean="0"/>
              <a:t>Leadership is focused on the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>future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smtClean="0"/>
              <a:t>(doing something better)</a:t>
            </a:r>
          </a:p>
          <a:p>
            <a:pPr marL="609600" indent="-609600" eaLnBrk="1" hangingPunct="1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en-US" altLang="en-US" sz="3200" dirty="0" smtClean="0"/>
              <a:t>Leadership is 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>personal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smtClean="0"/>
              <a:t>(inner territory)</a:t>
            </a:r>
          </a:p>
          <a:p>
            <a:pPr marL="609600" indent="-609600" eaLnBrk="1" hangingPunct="1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en-US" altLang="en-US" sz="3200" dirty="0" smtClean="0"/>
              <a:t>Leadership is learned through 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>doing</a:t>
            </a:r>
          </a:p>
        </p:txBody>
      </p:sp>
      <p:sp>
        <p:nvSpPr>
          <p:cNvPr id="26419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76200" y="6569075"/>
            <a:ext cx="5562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" dirty="0" smtClean="0">
                <a:solidFill>
                  <a:srgbClr val="FFFFFF"/>
                </a:solidFill>
              </a:rPr>
              <a:t>© James M. Kouzes &amp; Barry Z. Posner. All rights reserved.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1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9" name="Rectangle 3"/>
          <p:cNvSpPr>
            <a:spLocks noGrp="1"/>
          </p:cNvSpPr>
          <p:nvPr>
            <p:ph type="subTitle" idx="1"/>
          </p:nvPr>
        </p:nvSpPr>
        <p:spPr bwMode="auto">
          <a:xfrm>
            <a:off x="457200" y="1499255"/>
            <a:ext cx="8305800" cy="22345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a 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>model/framework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makes both conceptual and common sense.</a:t>
            </a:r>
          </a:p>
          <a:p>
            <a:pPr marL="457200" indent="-457200" eaLnBrk="1" hangingPunct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Backed by </a:t>
            </a:r>
            <a:r>
              <a:rPr lang="en-US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evidence/research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eaLnBrk="1" hangingPunct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measurable (can be </a:t>
            </a:r>
            <a:r>
              <a:rPr lang="en-US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457200" indent="-457200" eaLnBrk="1" hangingPunct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through practice (</a:t>
            </a:r>
            <a:r>
              <a:rPr lang="en-US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AutoNum type="arabicPeriod"/>
              <a:defRPr/>
            </a:pPr>
            <a:r>
              <a:rPr lang="en-US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Adaptable and accessible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multiple disciplines, functions, levels, and cultures.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569075"/>
            <a:ext cx="5562600" cy="365125"/>
          </a:xfrm>
        </p:spPr>
        <p:txBody>
          <a:bodyPr lIns="91407" tIns="45704" rIns="91407" bIns="45704"/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bg1"/>
                </a:solidFill>
                <a:latin typeface="Arial"/>
                <a:ea typeface="+mn-ea"/>
              </a:rPr>
              <a:t>© James M. Kouzes &amp; Barry Z. Posner. All rights reserved.</a:t>
            </a:r>
            <a:endParaRPr lang="en-US" sz="800" dirty="0">
              <a:solidFill>
                <a:schemeClr val="bg1"/>
              </a:solidFill>
              <a:latin typeface="Arial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150" y="330200"/>
            <a:ext cx="855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</a:t>
            </a:r>
            <a:r>
              <a:rPr lang="en-US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 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360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30694" r="5998"/>
          <a:stretch/>
        </p:blipFill>
        <p:spPr>
          <a:xfrm>
            <a:off x="3202715" y="1505919"/>
            <a:ext cx="2738867" cy="19584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 t="29125" r="11519" b="9368"/>
          <a:stretch/>
        </p:blipFill>
        <p:spPr>
          <a:xfrm>
            <a:off x="6329230" y="1475839"/>
            <a:ext cx="2586170" cy="202936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/>
          <a:stretch/>
        </p:blipFill>
        <p:spPr>
          <a:xfrm>
            <a:off x="228600" y="1520863"/>
            <a:ext cx="2582605" cy="19638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/>
          <a:stretch/>
        </p:blipFill>
        <p:spPr>
          <a:xfrm>
            <a:off x="1295401" y="4093923"/>
            <a:ext cx="2930702" cy="1917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/>
          <a:stretch/>
        </p:blipFill>
        <p:spPr>
          <a:xfrm>
            <a:off x="4648498" y="4093924"/>
            <a:ext cx="2895302" cy="1917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1524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  <a:latin typeface="Arial"/>
                <a:ea typeface="+mn-ea"/>
              </a:rPr>
              <a:t>Helping People to </a:t>
            </a:r>
            <a:r>
              <a:rPr lang="en-US" sz="4000" b="1" dirty="0" smtClean="0">
                <a:solidFill>
                  <a:srgbClr val="FFC000"/>
                </a:solidFill>
                <a:latin typeface="Arial"/>
                <a:ea typeface="+mn-ea"/>
              </a:rPr>
              <a:t>Become the Best Leaders</a:t>
            </a:r>
            <a:r>
              <a:rPr lang="en-US" sz="4000" dirty="0" smtClean="0">
                <a:solidFill>
                  <a:prstClr val="white"/>
                </a:solidFill>
                <a:latin typeface="Arial"/>
                <a:ea typeface="+mn-ea"/>
              </a:rPr>
              <a:t> They Can </a:t>
            </a:r>
            <a:r>
              <a:rPr lang="en-US" sz="4000" dirty="0">
                <a:solidFill>
                  <a:prstClr val="white"/>
                </a:solidFill>
                <a:latin typeface="Arial"/>
                <a:ea typeface="+mn-ea"/>
              </a:rPr>
              <a:t>B</a:t>
            </a:r>
            <a:r>
              <a:rPr lang="en-US" sz="4000" dirty="0" smtClean="0">
                <a:solidFill>
                  <a:prstClr val="white"/>
                </a:solidFill>
                <a:latin typeface="Arial"/>
                <a:ea typeface="+mn-ea"/>
              </a:rPr>
              <a:t>e </a:t>
            </a:r>
            <a:r>
              <a:rPr lang="en-US" sz="4000" b="1" dirty="0" smtClean="0">
                <a:solidFill>
                  <a:srgbClr val="FFC000"/>
                </a:solidFill>
                <a:latin typeface="Arial"/>
                <a:ea typeface="+mn-ea"/>
              </a:rPr>
              <a:t>Requires</a:t>
            </a:r>
            <a:r>
              <a:rPr lang="en-US" sz="4000" dirty="0" smtClean="0">
                <a:solidFill>
                  <a:prstClr val="white"/>
                </a:solidFill>
                <a:latin typeface="Arial"/>
                <a:ea typeface="+mn-ea"/>
              </a:rPr>
              <a:t>:</a:t>
            </a:r>
            <a:endParaRPr lang="en-US" sz="400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800" y="6015335"/>
            <a:ext cx="4851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ea typeface="+mn-ea"/>
              </a:rPr>
              <a:t>5. Practicing Deliberately </a:t>
            </a:r>
            <a:endParaRPr lang="en-US" sz="1100" b="1" dirty="0">
              <a:solidFill>
                <a:schemeClr val="bg1"/>
              </a:solidFill>
              <a:latin typeface="Arial"/>
              <a:ea typeface="+mn-e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76133" y="3484714"/>
            <a:ext cx="3805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ea typeface="+mn-ea"/>
              </a:rPr>
              <a:t>2. Elevating Aspirations</a:t>
            </a:r>
            <a:endParaRPr lang="en-US" sz="2000" dirty="0">
              <a:solidFill>
                <a:schemeClr val="bg1"/>
              </a:solidFill>
              <a:latin typeface="Arial"/>
              <a:ea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800" y="3519825"/>
            <a:ext cx="2819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ea typeface="+mn-ea"/>
              </a:rPr>
              <a:t>1. Instilling Belief</a:t>
            </a:r>
            <a:endParaRPr lang="en-US" sz="2000" dirty="0">
              <a:solidFill>
                <a:schemeClr val="bg1"/>
              </a:solidFill>
              <a:latin typeface="Arial"/>
              <a:ea typeface="+mn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348609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ea typeface="+mn-ea"/>
              </a:rPr>
              <a:t>3. Initiating Challenges </a:t>
            </a:r>
            <a:endParaRPr lang="en-US" sz="2000" b="1" dirty="0">
              <a:solidFill>
                <a:schemeClr val="bg1"/>
              </a:solidFill>
              <a:latin typeface="Arial"/>
              <a:ea typeface="+mn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19200" y="6015335"/>
            <a:ext cx="3275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ea typeface="+mn-ea"/>
              </a:rPr>
              <a:t>4. Engaging Support</a:t>
            </a:r>
            <a:endParaRPr lang="en-US" sz="2000" b="1" dirty="0">
              <a:solidFill>
                <a:schemeClr val="bg1"/>
              </a:solidFill>
              <a:latin typeface="Arial"/>
              <a:ea typeface="+mn-ea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569075"/>
            <a:ext cx="5562600" cy="365125"/>
          </a:xfrm>
        </p:spPr>
        <p:txBody>
          <a:bodyPr vert="horz" lIns="91440" tIns="45720" rIns="91440" bIns="45720" rtlCol="0" anchor="ctr"/>
          <a:lstStyle/>
          <a:p>
            <a:r>
              <a:rPr lang="en-US" sz="900" dirty="0">
                <a:solidFill>
                  <a:prstClr val="white"/>
                </a:solidFill>
              </a:rPr>
              <a:t>© James M. Kouzes &amp; Barry Z. Posner. All </a:t>
            </a:r>
            <a:r>
              <a:rPr lang="en-US" sz="900" dirty="0" smtClean="0">
                <a:solidFill>
                  <a:prstClr val="white"/>
                </a:solidFill>
              </a:rPr>
              <a:t>rights </a:t>
            </a:r>
            <a:r>
              <a:rPr lang="en-US" sz="900" dirty="0">
                <a:solidFill>
                  <a:prstClr val="white"/>
                </a:solidFill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8852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4" descr="question-mark7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763000" cy="65532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-609600"/>
            <a:ext cx="6096000" cy="223454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chemeClr val="tx1"/>
                </a:solidFill>
                <a:latin typeface="Comic Sans MS" pitchFamily="66" charset="0"/>
              </a:rPr>
              <a:t>QUESTIONS</a:t>
            </a:r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 b="0" i="0">
                <a:solidFill>
                  <a:schemeClr val="accent5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prstClr val="white"/>
                </a:solidFill>
                <a:ea typeface="+mn-ea"/>
              </a:rPr>
              <a:t>© James M. Kouzes &amp; Barry Z. Posner. All </a:t>
            </a:r>
            <a:r>
              <a:rPr dirty="0" smtClean="0">
                <a:solidFill>
                  <a:prstClr val="white"/>
                </a:solidFill>
                <a:ea typeface="+mn-ea"/>
              </a:rPr>
              <a:t>rights </a:t>
            </a:r>
            <a:r>
              <a:rPr dirty="0">
                <a:solidFill>
                  <a:prstClr val="white"/>
                </a:solidFill>
                <a:ea typeface="+mn-ea"/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22600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Footer Placeholder 2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900" smtClean="0">
                <a:solidFill>
                  <a:srgbClr val="456ED4"/>
                </a:solidFill>
              </a:rPr>
              <a:t>© James M. Kouzes &amp; Barry Z. Posner. All Rights reserved.</a:t>
            </a:r>
          </a:p>
        </p:txBody>
      </p:sp>
      <p:pic>
        <p:nvPicPr>
          <p:cNvPr id="279555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r="4897"/>
          <a:stretch>
            <a:fillRect/>
          </a:stretch>
        </p:blipFill>
        <p:spPr>
          <a:xfrm>
            <a:off x="-303213" y="0"/>
            <a:ext cx="969962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143000"/>
            <a:ext cx="6477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 ability to </a:t>
            </a:r>
            <a:r>
              <a:rPr lang="en-US" sz="4400" b="1" dirty="0">
                <a:solidFill>
                  <a:srgbClr val="FFC000"/>
                </a:solidFill>
              </a:rPr>
              <a:t>demonstrate leadership </a:t>
            </a:r>
            <a:r>
              <a:rPr lang="en-US" sz="4400" dirty="0">
                <a:solidFill>
                  <a:schemeClr val="bg1"/>
                </a:solidFill>
              </a:rPr>
              <a:t>has been identified as a </a:t>
            </a:r>
            <a:r>
              <a:rPr lang="en-US" sz="4400" b="1" dirty="0">
                <a:solidFill>
                  <a:srgbClr val="FFC000"/>
                </a:solidFill>
              </a:rPr>
              <a:t>core competency</a:t>
            </a:r>
            <a:r>
              <a:rPr lang="en-US" sz="4400" dirty="0">
                <a:solidFill>
                  <a:schemeClr val="bg1"/>
                </a:solidFill>
              </a:rPr>
              <a:t> of leading law firms.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54864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NALP Foundation</a:t>
            </a:r>
            <a:endParaRPr lang="en-US" dirty="0"/>
          </a:p>
        </p:txBody>
      </p:sp>
      <p:sp>
        <p:nvSpPr>
          <p:cNvPr id="6" name="Footer Placeholder 4">
            <a:extLst/>
          </p:cNvPr>
          <p:cNvSpPr txBox="1">
            <a:spLocks/>
          </p:cNvSpPr>
          <p:nvPr/>
        </p:nvSpPr>
        <p:spPr>
          <a:xfrm>
            <a:off x="0" y="6492875"/>
            <a:ext cx="556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i="0" kern="1200">
                <a:solidFill>
                  <a:schemeClr val="accent5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prstClr val="white"/>
                </a:solidFill>
                <a:ea typeface="+mn-ea"/>
              </a:rPr>
              <a:t>© James M. Kouzes &amp; Barry Z. Posner. All rights reserved.</a:t>
            </a:r>
            <a:endParaRPr lang="en-US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32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Leadership education is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important </a:t>
            </a:r>
            <a:r>
              <a:rPr lang="en-US" sz="3200" b="1" dirty="0">
                <a:solidFill>
                  <a:srgbClr val="FFC000"/>
                </a:solidFill>
              </a:rPr>
              <a:t>to all lawyers and law students </a:t>
            </a:r>
            <a:r>
              <a:rPr lang="en-US" sz="3200" dirty="0">
                <a:solidFill>
                  <a:schemeClr val="bg1"/>
                </a:solidFill>
              </a:rPr>
              <a:t>because it provides the skills and abilities necessary for successful engagement in civic responsibilities, for meeting the requirements of client representation, and for managing the responsibilities within a law firm or law organization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561685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chemeClr val="bg1"/>
                </a:solidFill>
              </a:rPr>
              <a:t>Donald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Polden</a:t>
            </a:r>
            <a:endParaRPr lang="en-US" altLang="en-US" sz="2000" b="1" dirty="0" smtClean="0">
              <a:solidFill>
                <a:schemeClr val="bg1"/>
              </a:solidFill>
            </a:endParaRPr>
          </a:p>
          <a:p>
            <a:r>
              <a:rPr lang="en-US" alt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Clara Law Review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172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063769"/>
            <a:ext cx="518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The art of mobilizing </a:t>
            </a:r>
            <a:r>
              <a:rPr lang="en-US" sz="4400" b="1" dirty="0" smtClean="0">
                <a:solidFill>
                  <a:srgbClr val="FFC000"/>
                </a:solidFill>
              </a:rPr>
              <a:t>others </a:t>
            </a:r>
            <a:r>
              <a:rPr lang="en-US" sz="4400" b="1" dirty="0" smtClean="0">
                <a:solidFill>
                  <a:schemeClr val="bg1"/>
                </a:solidFill>
              </a:rPr>
              <a:t>to</a:t>
            </a:r>
            <a:r>
              <a:rPr lang="en-US" sz="4400" b="1" dirty="0" smtClean="0">
                <a:solidFill>
                  <a:srgbClr val="FFC000"/>
                </a:solidFill>
              </a:rPr>
              <a:t> want to struggle </a:t>
            </a:r>
            <a:r>
              <a:rPr lang="en-US" sz="4400" b="1" dirty="0" smtClean="0">
                <a:solidFill>
                  <a:schemeClr val="bg1"/>
                </a:solidFill>
              </a:rPr>
              <a:t>for</a:t>
            </a:r>
            <a:r>
              <a:rPr lang="en-US" sz="4400" b="1" dirty="0" smtClean="0">
                <a:solidFill>
                  <a:srgbClr val="FFC000"/>
                </a:solidFill>
              </a:rPr>
              <a:t> shared aspirations.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5410200"/>
            <a:ext cx="388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Jim Kouzes and Barry Posner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14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4" name="Group 3"/>
          <p:cNvGrpSpPr>
            <a:grpSpLocks/>
          </p:cNvGrpSpPr>
          <p:nvPr/>
        </p:nvGrpSpPr>
        <p:grpSpPr bwMode="auto">
          <a:xfrm>
            <a:off x="485775" y="2971800"/>
            <a:ext cx="8353425" cy="2035176"/>
            <a:chOff x="544169" y="1553591"/>
            <a:chExt cx="8375236" cy="2035342"/>
          </a:xfrm>
        </p:grpSpPr>
        <p:sp>
          <p:nvSpPr>
            <p:cNvPr id="5" name="Rectangle 4">
              <a:extLst/>
            </p:cNvPr>
            <p:cNvSpPr/>
            <p:nvPr/>
          </p:nvSpPr>
          <p:spPr>
            <a:xfrm>
              <a:off x="544169" y="1553592"/>
              <a:ext cx="2320618" cy="2035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prstClr val="white"/>
                  </a:solidFill>
                </a:rPr>
                <a:t>Training Deficit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/>
            </p:cNvPr>
            <p:cNvSpPr/>
            <p:nvPr/>
          </p:nvSpPr>
          <p:spPr>
            <a:xfrm>
              <a:off x="3003261" y="1553591"/>
              <a:ext cx="3570059" cy="2035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</a:rPr>
                <a:t>Lawyer Personalities</a:t>
              </a:r>
            </a:p>
            <a:p>
              <a:pPr defTabSz="457200" fontAlgn="auto"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800" dirty="0" smtClean="0">
                  <a:solidFill>
                    <a:prstClr val="white"/>
                  </a:solidFill>
                </a:rPr>
                <a:t>Autonomy		Skepticism 	Sociability		Resilience</a:t>
              </a:r>
              <a:r>
                <a:rPr lang="en-US" sz="1800" dirty="0">
                  <a:solidFill>
                    <a:prstClr val="white"/>
                  </a:solidFill>
                </a:rPr>
                <a:t> </a:t>
              </a:r>
              <a:r>
                <a:rPr lang="en-US" sz="1800" dirty="0" smtClean="0">
                  <a:solidFill>
                    <a:prstClr val="white"/>
                  </a:solidFill>
                </a:rPr>
                <a:t>Urgency		Abstract Reasoning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/>
            </p:cNvPr>
            <p:cNvSpPr/>
            <p:nvPr/>
          </p:nvSpPr>
          <p:spPr>
            <a:xfrm>
              <a:off x="6711794" y="1553592"/>
              <a:ext cx="2207611" cy="2035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prstClr val="white"/>
                  </a:solidFill>
                </a:rPr>
                <a:t>Occupational Interests</a:t>
              </a:r>
            </a:p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prstClr val="white"/>
                  </a:solidFill>
                </a:rPr>
                <a:t>Enterprising</a:t>
              </a:r>
            </a:p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prstClr val="white"/>
                  </a:solidFill>
                </a:rPr>
                <a:t>Social</a:t>
              </a:r>
            </a:p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800" dirty="0" smtClean="0">
                  <a:solidFill>
                    <a:prstClr val="white"/>
                  </a:solidFill>
                </a:rPr>
                <a:t>Artistic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itle 1">
            <a:extLst/>
          </p:cNvPr>
          <p:cNvSpPr txBox="1">
            <a:spLocks/>
          </p:cNvSpPr>
          <p:nvPr/>
        </p:nvSpPr>
        <p:spPr>
          <a:xfrm>
            <a:off x="171450" y="286955"/>
            <a:ext cx="8667750" cy="59055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smtClean="0"/>
              <a:t>Challenges &amp;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smtClean="0"/>
              <a:t>Opportunities</a:t>
            </a:r>
            <a:endParaRPr lang="en-GB" sz="6000" dirty="0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5562600" cy="365125"/>
          </a:xfrm>
        </p:spPr>
        <p:txBody>
          <a:bodyPr/>
          <a:lstStyle>
            <a:lvl1pPr algn="l">
              <a:defRPr sz="800" b="0" i="0">
                <a:solidFill>
                  <a:schemeClr val="accent5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prstClr val="white"/>
                </a:solidFill>
                <a:ea typeface="+mn-ea"/>
              </a:rPr>
              <a:t>© James M. Kouzes &amp; Barry Z. Posner. All </a:t>
            </a:r>
            <a:r>
              <a:rPr dirty="0" smtClean="0">
                <a:solidFill>
                  <a:prstClr val="white"/>
                </a:solidFill>
                <a:ea typeface="+mn-ea"/>
              </a:rPr>
              <a:t>rights </a:t>
            </a:r>
            <a:r>
              <a:rPr dirty="0">
                <a:solidFill>
                  <a:prstClr val="white"/>
                </a:solidFill>
                <a:ea typeface="+mn-ea"/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13581259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52" y="4402792"/>
            <a:ext cx="7815406" cy="2234545"/>
          </a:xfrm>
        </p:spPr>
        <p:txBody>
          <a:bodyPr/>
          <a:lstStyle/>
          <a:p>
            <a:pPr algn="ctr"/>
            <a:r>
              <a:rPr lang="en-US" dirty="0" smtClean="0"/>
              <a:t>Reshaping What’s Important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James M. Kouzes &amp; Barry Z. Posner. All Rights reserved.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" y="326733"/>
            <a:ext cx="9144000" cy="4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"/>
            <a:ext cx="4394200" cy="641479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42587" y="1588066"/>
            <a:ext cx="4586669" cy="4826733"/>
            <a:chOff x="626199" y="1612296"/>
            <a:chExt cx="5055628" cy="4572435"/>
          </a:xfrm>
        </p:grpSpPr>
        <p:sp>
          <p:nvSpPr>
            <p:cNvPr id="20" name="Rectangle 19"/>
            <p:cNvSpPr/>
            <p:nvPr/>
          </p:nvSpPr>
          <p:spPr>
            <a:xfrm>
              <a:off x="754227" y="1612296"/>
              <a:ext cx="4927600" cy="8630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Rectangle 11"/>
            <p:cNvSpPr/>
            <p:nvPr/>
          </p:nvSpPr>
          <p:spPr>
            <a:xfrm>
              <a:off x="626199" y="2541412"/>
              <a:ext cx="5055628" cy="844210"/>
            </a:xfrm>
            <a:custGeom>
              <a:avLst/>
              <a:gdLst>
                <a:gd name="connsiteX0" fmla="*/ 0 w 4927600"/>
                <a:gd name="connsiteY0" fmla="*/ 0 h 1083873"/>
                <a:gd name="connsiteX1" fmla="*/ 4927600 w 4927600"/>
                <a:gd name="connsiteY1" fmla="*/ 0 h 1083873"/>
                <a:gd name="connsiteX2" fmla="*/ 4927600 w 4927600"/>
                <a:gd name="connsiteY2" fmla="*/ 1083873 h 1083873"/>
                <a:gd name="connsiteX3" fmla="*/ 0 w 4927600"/>
                <a:gd name="connsiteY3" fmla="*/ 1083873 h 1083873"/>
                <a:gd name="connsiteX4" fmla="*/ 0 w 4927600"/>
                <a:gd name="connsiteY4" fmla="*/ 0 h 1083873"/>
                <a:gd name="connsiteX0" fmla="*/ 0 w 4927600"/>
                <a:gd name="connsiteY0" fmla="*/ 0 h 1083873"/>
                <a:gd name="connsiteX1" fmla="*/ 4927600 w 4927600"/>
                <a:gd name="connsiteY1" fmla="*/ 0 h 1083873"/>
                <a:gd name="connsiteX2" fmla="*/ 4927600 w 4927600"/>
                <a:gd name="connsiteY2" fmla="*/ 1083873 h 1083873"/>
                <a:gd name="connsiteX3" fmla="*/ 0 w 4927600"/>
                <a:gd name="connsiteY3" fmla="*/ 1083873 h 1083873"/>
                <a:gd name="connsiteX4" fmla="*/ 0 w 4927600"/>
                <a:gd name="connsiteY4" fmla="*/ 0 h 1083873"/>
                <a:gd name="connsiteX0" fmla="*/ 127626 w 5055226"/>
                <a:gd name="connsiteY0" fmla="*/ 0 h 1083873"/>
                <a:gd name="connsiteX1" fmla="*/ 5055226 w 5055226"/>
                <a:gd name="connsiteY1" fmla="*/ 0 h 1083873"/>
                <a:gd name="connsiteX2" fmla="*/ 5055226 w 5055226"/>
                <a:gd name="connsiteY2" fmla="*/ 1083873 h 1083873"/>
                <a:gd name="connsiteX3" fmla="*/ 127626 w 5055226"/>
                <a:gd name="connsiteY3" fmla="*/ 1083873 h 1083873"/>
                <a:gd name="connsiteX4" fmla="*/ 127626 w 5055226"/>
                <a:gd name="connsiteY4" fmla="*/ 0 h 1083873"/>
                <a:gd name="connsiteX0" fmla="*/ 109852 w 5037452"/>
                <a:gd name="connsiteY0" fmla="*/ 0 h 1083873"/>
                <a:gd name="connsiteX1" fmla="*/ 5037452 w 5037452"/>
                <a:gd name="connsiteY1" fmla="*/ 0 h 1083873"/>
                <a:gd name="connsiteX2" fmla="*/ 5037452 w 5037452"/>
                <a:gd name="connsiteY2" fmla="*/ 1083873 h 1083873"/>
                <a:gd name="connsiteX3" fmla="*/ 109852 w 5037452"/>
                <a:gd name="connsiteY3" fmla="*/ 1083873 h 1083873"/>
                <a:gd name="connsiteX4" fmla="*/ 109852 w 5037452"/>
                <a:gd name="connsiteY4" fmla="*/ 0 h 1083873"/>
                <a:gd name="connsiteX0" fmla="*/ 128028 w 5055628"/>
                <a:gd name="connsiteY0" fmla="*/ 0 h 1083873"/>
                <a:gd name="connsiteX1" fmla="*/ 5055628 w 5055628"/>
                <a:gd name="connsiteY1" fmla="*/ 0 h 1083873"/>
                <a:gd name="connsiteX2" fmla="*/ 5055628 w 5055628"/>
                <a:gd name="connsiteY2" fmla="*/ 1083873 h 1083873"/>
                <a:gd name="connsiteX3" fmla="*/ 128028 w 5055628"/>
                <a:gd name="connsiteY3" fmla="*/ 1083873 h 1083873"/>
                <a:gd name="connsiteX4" fmla="*/ 128028 w 5055628"/>
                <a:gd name="connsiteY4" fmla="*/ 0 h 10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628" h="1083873">
                  <a:moveTo>
                    <a:pt x="128028" y="0"/>
                  </a:moveTo>
                  <a:lnTo>
                    <a:pt x="5055628" y="0"/>
                  </a:lnTo>
                  <a:lnTo>
                    <a:pt x="5055628" y="1083873"/>
                  </a:lnTo>
                  <a:lnTo>
                    <a:pt x="128028" y="1083873"/>
                  </a:lnTo>
                  <a:cubicBezTo>
                    <a:pt x="-333934" y="813069"/>
                    <a:pt x="642378" y="380341"/>
                    <a:pt x="128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Rectangle 15"/>
            <p:cNvSpPr/>
            <p:nvPr/>
          </p:nvSpPr>
          <p:spPr>
            <a:xfrm>
              <a:off x="754227" y="3470527"/>
              <a:ext cx="4927600" cy="863069"/>
            </a:xfrm>
            <a:custGeom>
              <a:avLst/>
              <a:gdLst>
                <a:gd name="connsiteX0" fmla="*/ 0 w 4927600"/>
                <a:gd name="connsiteY0" fmla="*/ 0 h 1083873"/>
                <a:gd name="connsiteX1" fmla="*/ 4927600 w 4927600"/>
                <a:gd name="connsiteY1" fmla="*/ 0 h 1083873"/>
                <a:gd name="connsiteX2" fmla="*/ 4927600 w 4927600"/>
                <a:gd name="connsiteY2" fmla="*/ 1083873 h 1083873"/>
                <a:gd name="connsiteX3" fmla="*/ 0 w 4927600"/>
                <a:gd name="connsiteY3" fmla="*/ 1083873 h 1083873"/>
                <a:gd name="connsiteX4" fmla="*/ 0 w 4927600"/>
                <a:gd name="connsiteY4" fmla="*/ 0 h 1083873"/>
                <a:gd name="connsiteX0" fmla="*/ 0 w 4927600"/>
                <a:gd name="connsiteY0" fmla="*/ 0 h 1083873"/>
                <a:gd name="connsiteX1" fmla="*/ 4927600 w 4927600"/>
                <a:gd name="connsiteY1" fmla="*/ 0 h 1083873"/>
                <a:gd name="connsiteX2" fmla="*/ 4927600 w 4927600"/>
                <a:gd name="connsiteY2" fmla="*/ 1083873 h 1083873"/>
                <a:gd name="connsiteX3" fmla="*/ 0 w 4927600"/>
                <a:gd name="connsiteY3" fmla="*/ 1083873 h 1083873"/>
                <a:gd name="connsiteX4" fmla="*/ 0 w 4927600"/>
                <a:gd name="connsiteY4" fmla="*/ 0 h 1083873"/>
                <a:gd name="connsiteX0" fmla="*/ 0 w 4927600"/>
                <a:gd name="connsiteY0" fmla="*/ 0 h 1083873"/>
                <a:gd name="connsiteX1" fmla="*/ 4927600 w 4927600"/>
                <a:gd name="connsiteY1" fmla="*/ 0 h 1083873"/>
                <a:gd name="connsiteX2" fmla="*/ 4927600 w 4927600"/>
                <a:gd name="connsiteY2" fmla="*/ 1083873 h 1083873"/>
                <a:gd name="connsiteX3" fmla="*/ 0 w 4927600"/>
                <a:gd name="connsiteY3" fmla="*/ 1083873 h 1083873"/>
                <a:gd name="connsiteX4" fmla="*/ 0 w 4927600"/>
                <a:gd name="connsiteY4" fmla="*/ 0 h 1083873"/>
                <a:gd name="connsiteX0" fmla="*/ 0 w 4927600"/>
                <a:gd name="connsiteY0" fmla="*/ 0 h 1083873"/>
                <a:gd name="connsiteX1" fmla="*/ 4927600 w 4927600"/>
                <a:gd name="connsiteY1" fmla="*/ 0 h 1083873"/>
                <a:gd name="connsiteX2" fmla="*/ 4927600 w 4927600"/>
                <a:gd name="connsiteY2" fmla="*/ 1083873 h 1083873"/>
                <a:gd name="connsiteX3" fmla="*/ 0 w 4927600"/>
                <a:gd name="connsiteY3" fmla="*/ 1083873 h 1083873"/>
                <a:gd name="connsiteX4" fmla="*/ 0 w 4927600"/>
                <a:gd name="connsiteY4" fmla="*/ 0 h 1083873"/>
                <a:gd name="connsiteX0" fmla="*/ 0 w 4927600"/>
                <a:gd name="connsiteY0" fmla="*/ 0 h 1083873"/>
                <a:gd name="connsiteX1" fmla="*/ 4927600 w 4927600"/>
                <a:gd name="connsiteY1" fmla="*/ 0 h 1083873"/>
                <a:gd name="connsiteX2" fmla="*/ 4927600 w 4927600"/>
                <a:gd name="connsiteY2" fmla="*/ 1083873 h 1083873"/>
                <a:gd name="connsiteX3" fmla="*/ 0 w 4927600"/>
                <a:gd name="connsiteY3" fmla="*/ 1083873 h 1083873"/>
                <a:gd name="connsiteX4" fmla="*/ 0 w 4927600"/>
                <a:gd name="connsiteY4" fmla="*/ 0 h 1083873"/>
                <a:gd name="connsiteX0" fmla="*/ 0 w 4927600"/>
                <a:gd name="connsiteY0" fmla="*/ 0 h 1083873"/>
                <a:gd name="connsiteX1" fmla="*/ 4927600 w 4927600"/>
                <a:gd name="connsiteY1" fmla="*/ 0 h 1083873"/>
                <a:gd name="connsiteX2" fmla="*/ 4927600 w 4927600"/>
                <a:gd name="connsiteY2" fmla="*/ 1083873 h 1083873"/>
                <a:gd name="connsiteX3" fmla="*/ 0 w 4927600"/>
                <a:gd name="connsiteY3" fmla="*/ 1083873 h 1083873"/>
                <a:gd name="connsiteX4" fmla="*/ 0 w 4927600"/>
                <a:gd name="connsiteY4" fmla="*/ 0 h 1083873"/>
                <a:gd name="connsiteX0" fmla="*/ 0 w 4927600"/>
                <a:gd name="connsiteY0" fmla="*/ 0 h 1083873"/>
                <a:gd name="connsiteX1" fmla="*/ 4927600 w 4927600"/>
                <a:gd name="connsiteY1" fmla="*/ 0 h 1083873"/>
                <a:gd name="connsiteX2" fmla="*/ 4927600 w 4927600"/>
                <a:gd name="connsiteY2" fmla="*/ 1083873 h 1083873"/>
                <a:gd name="connsiteX3" fmla="*/ 0 w 4927600"/>
                <a:gd name="connsiteY3" fmla="*/ 1083873 h 1083873"/>
                <a:gd name="connsiteX4" fmla="*/ 0 w 4927600"/>
                <a:gd name="connsiteY4" fmla="*/ 0 h 10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083873">
                  <a:moveTo>
                    <a:pt x="0" y="0"/>
                  </a:moveTo>
                  <a:lnTo>
                    <a:pt x="4927600" y="0"/>
                  </a:lnTo>
                  <a:lnTo>
                    <a:pt x="4927600" y="1083873"/>
                  </a:lnTo>
                  <a:lnTo>
                    <a:pt x="0" y="1083873"/>
                  </a:lnTo>
                  <a:cubicBezTo>
                    <a:pt x="120650" y="836882"/>
                    <a:pt x="163513" y="42479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4226" y="4399643"/>
              <a:ext cx="4927601" cy="8630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4226" y="5331619"/>
              <a:ext cx="4927601" cy="853112"/>
            </a:xfrm>
            <a:custGeom>
              <a:avLst/>
              <a:gdLst>
                <a:gd name="connsiteX0" fmla="*/ 0 w 5798973"/>
                <a:gd name="connsiteY0" fmla="*/ 0 h 911069"/>
                <a:gd name="connsiteX1" fmla="*/ 5798973 w 5798973"/>
                <a:gd name="connsiteY1" fmla="*/ 0 h 911069"/>
                <a:gd name="connsiteX2" fmla="*/ 5798973 w 5798973"/>
                <a:gd name="connsiteY2" fmla="*/ 911069 h 911069"/>
                <a:gd name="connsiteX3" fmla="*/ 0 w 5798973"/>
                <a:gd name="connsiteY3" fmla="*/ 911069 h 911069"/>
                <a:gd name="connsiteX4" fmla="*/ 0 w 5798973"/>
                <a:gd name="connsiteY4" fmla="*/ 0 h 911069"/>
                <a:gd name="connsiteX0" fmla="*/ 0 w 5798973"/>
                <a:gd name="connsiteY0" fmla="*/ 0 h 911069"/>
                <a:gd name="connsiteX1" fmla="*/ 5798973 w 5798973"/>
                <a:gd name="connsiteY1" fmla="*/ 0 h 911069"/>
                <a:gd name="connsiteX2" fmla="*/ 5798973 w 5798973"/>
                <a:gd name="connsiteY2" fmla="*/ 911069 h 911069"/>
                <a:gd name="connsiteX3" fmla="*/ 0 w 5798973"/>
                <a:gd name="connsiteY3" fmla="*/ 911069 h 911069"/>
                <a:gd name="connsiteX4" fmla="*/ 0 w 5798973"/>
                <a:gd name="connsiteY4" fmla="*/ 0 h 911069"/>
                <a:gd name="connsiteX0" fmla="*/ 0 w 5798973"/>
                <a:gd name="connsiteY0" fmla="*/ 0 h 911069"/>
                <a:gd name="connsiteX1" fmla="*/ 5798973 w 5798973"/>
                <a:gd name="connsiteY1" fmla="*/ 0 h 911069"/>
                <a:gd name="connsiteX2" fmla="*/ 5798973 w 5798973"/>
                <a:gd name="connsiteY2" fmla="*/ 911069 h 911069"/>
                <a:gd name="connsiteX3" fmla="*/ 0 w 5798973"/>
                <a:gd name="connsiteY3" fmla="*/ 911069 h 911069"/>
                <a:gd name="connsiteX4" fmla="*/ 0 w 5798973"/>
                <a:gd name="connsiteY4" fmla="*/ 0 h 91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8973" h="911069">
                  <a:moveTo>
                    <a:pt x="0" y="0"/>
                  </a:moveTo>
                  <a:lnTo>
                    <a:pt x="5798973" y="0"/>
                  </a:lnTo>
                  <a:lnTo>
                    <a:pt x="5798973" y="911069"/>
                  </a:lnTo>
                  <a:lnTo>
                    <a:pt x="0" y="911069"/>
                  </a:lnTo>
                  <a:cubicBezTo>
                    <a:pt x="57150" y="620079"/>
                    <a:pt x="53975" y="335440"/>
                    <a:pt x="0" y="0"/>
                  </a:cubicBezTo>
                  <a:close/>
                </a:path>
              </a:pathLst>
            </a:cu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4992" y="322409"/>
            <a:ext cx="6563008" cy="590931"/>
          </a:xfrm>
        </p:spPr>
        <p:txBody>
          <a:bodyPr/>
          <a:lstStyle/>
          <a:p>
            <a:r>
              <a:rPr lang="en-US" dirty="0"/>
              <a:t>The Five Practices of Exemplary Leadership</a:t>
            </a:r>
            <a:r>
              <a:rPr lang="en-US" baseline="30000" dirty="0"/>
              <a:t>®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83569" y="1794979"/>
            <a:ext cx="286169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Arial"/>
                <a:ea typeface="+mn-ea"/>
              </a:rPr>
              <a:t>Model the Way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2161" y="1197793"/>
            <a:ext cx="660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spcBef>
                <a:spcPct val="20000"/>
              </a:spcBef>
              <a:spcAft>
                <a:spcPts val="0"/>
              </a:spcAft>
            </a:pPr>
            <a:r>
              <a:rPr lang="en-US" sz="10000" b="1" dirty="0">
                <a:solidFill>
                  <a:srgbClr val="007C92"/>
                </a:solidFill>
                <a:latin typeface="Arial"/>
                <a:ea typeface="+mn-ea"/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2375" y="2169259"/>
            <a:ext cx="660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spcBef>
                <a:spcPct val="20000"/>
              </a:spcBef>
              <a:spcAft>
                <a:spcPts val="0"/>
              </a:spcAft>
            </a:pPr>
            <a:r>
              <a:rPr lang="en-US" sz="10000" b="1" dirty="0">
                <a:solidFill>
                  <a:srgbClr val="002147"/>
                </a:solidFill>
                <a:latin typeface="Arial"/>
                <a:ea typeface="+mn-ea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8600" y="3146106"/>
            <a:ext cx="660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spcBef>
                <a:spcPct val="20000"/>
              </a:spcBef>
              <a:spcAft>
                <a:spcPts val="0"/>
              </a:spcAft>
            </a:pPr>
            <a:r>
              <a:rPr lang="en-US" sz="10000" b="1" dirty="0">
                <a:solidFill>
                  <a:srgbClr val="007C92"/>
                </a:solidFill>
                <a:latin typeface="Arial"/>
                <a:ea typeface="+mn-ea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8750" y="4137759"/>
            <a:ext cx="660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spcBef>
                <a:spcPct val="20000"/>
              </a:spcBef>
              <a:spcAft>
                <a:spcPts val="0"/>
              </a:spcAft>
            </a:pPr>
            <a:r>
              <a:rPr lang="en-US" sz="10000" b="1" dirty="0">
                <a:solidFill>
                  <a:srgbClr val="002147"/>
                </a:solidFill>
                <a:latin typeface="Arial"/>
                <a:ea typeface="+mn-ea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8750" y="5111055"/>
            <a:ext cx="660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spcBef>
                <a:spcPct val="20000"/>
              </a:spcBef>
              <a:spcAft>
                <a:spcPts val="0"/>
              </a:spcAft>
            </a:pPr>
            <a:r>
              <a:rPr lang="en-US" sz="10000" b="1" dirty="0">
                <a:solidFill>
                  <a:srgbClr val="007C92"/>
                </a:solidFill>
                <a:latin typeface="Arial"/>
                <a:ea typeface="+mn-ea"/>
              </a:rPr>
              <a:t>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83569" y="2798031"/>
            <a:ext cx="41543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Arial"/>
                <a:ea typeface="+mn-ea"/>
              </a:rPr>
              <a:t>Inspire a Shared Vision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83569" y="3761368"/>
            <a:ext cx="376943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Arial"/>
                <a:ea typeface="+mn-ea"/>
              </a:rPr>
              <a:t>Challenge the Process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83569" y="4741001"/>
            <a:ext cx="376943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Arial"/>
                <a:ea typeface="+mn-ea"/>
              </a:rPr>
              <a:t>Enable Others to Act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83569" y="5714297"/>
            <a:ext cx="376943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Arial"/>
                <a:ea typeface="+mn-ea"/>
              </a:rPr>
              <a:t>Encourage the Heart</a:t>
            </a:r>
          </a:p>
        </p:txBody>
      </p:sp>
      <p:sp>
        <p:nvSpPr>
          <p:cNvPr id="27" name="Footer Placeholder 2">
            <a:extLst>
              <a:ext uri="{FF2B5EF4-FFF2-40B4-BE49-F238E27FC236}">
                <a16:creationId xmlns="" xmlns:a16="http://schemas.microsoft.com/office/drawing/2014/main" id="{7C0D9BD4-DDB3-415B-BDF0-DFB2DCA6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967" y="6567055"/>
            <a:ext cx="3854964" cy="262486"/>
          </a:xfrm>
        </p:spPr>
        <p:txBody>
          <a:bodyPr/>
          <a:lstStyle/>
          <a:p>
            <a:pPr>
              <a:defRPr/>
            </a:pPr>
            <a:r>
              <a:rPr sz="900" dirty="0">
                <a:solidFill>
                  <a:prstClr val="black"/>
                </a:solidFill>
                <a:latin typeface="Georgia" panose="02040502050405020303" pitchFamily="18" charset="0"/>
              </a:rPr>
              <a:t>© James M. Kouzes &amp; Barry Z. Posner. </a:t>
            </a:r>
            <a:r>
              <a:rPr lang="en-US" sz="9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sz="9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All </a:t>
            </a:r>
            <a:r>
              <a:rPr lang="en-US" sz="900" dirty="0">
                <a:solidFill>
                  <a:prstClr val="black"/>
                </a:solidFill>
                <a:latin typeface="Georgia" panose="02040502050405020303" pitchFamily="18" charset="0"/>
              </a:rPr>
              <a:t>r</a:t>
            </a:r>
            <a:r>
              <a:rPr sz="9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ights </a:t>
            </a:r>
            <a:r>
              <a:rPr sz="900" dirty="0">
                <a:solidFill>
                  <a:prstClr val="black"/>
                </a:solidFill>
                <a:latin typeface="Georgia" panose="02040502050405020303" pitchFamily="18" charset="0"/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41625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4" name="Group 3"/>
          <p:cNvGrpSpPr>
            <a:grpSpLocks/>
          </p:cNvGrpSpPr>
          <p:nvPr/>
        </p:nvGrpSpPr>
        <p:grpSpPr bwMode="auto">
          <a:xfrm>
            <a:off x="485775" y="1544638"/>
            <a:ext cx="8201025" cy="4208462"/>
            <a:chOff x="544169" y="1553592"/>
            <a:chExt cx="8222438" cy="4208806"/>
          </a:xfrm>
        </p:grpSpPr>
        <p:sp>
          <p:nvSpPr>
            <p:cNvPr id="5" name="Rectangle 4">
              <a:extLst/>
            </p:cNvPr>
            <p:cNvSpPr/>
            <p:nvPr/>
          </p:nvSpPr>
          <p:spPr>
            <a:xfrm>
              <a:off x="544169" y="1553592"/>
              <a:ext cx="2320618" cy="2035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Over </a:t>
              </a:r>
              <a:br>
                <a:rPr lang="en-US" sz="2000" dirty="0">
                  <a:solidFill>
                    <a:prstClr val="white"/>
                  </a:solidFill>
                </a:rPr>
              </a:br>
              <a:r>
                <a:rPr lang="en-US" sz="3200" b="1" dirty="0" smtClean="0">
                  <a:solidFill>
                    <a:prstClr val="white"/>
                  </a:solidFill>
                </a:rPr>
                <a:t>35 </a:t>
              </a:r>
              <a:r>
                <a:rPr lang="en-US" sz="3200" b="1" dirty="0">
                  <a:solidFill>
                    <a:prstClr val="white"/>
                  </a:solidFill>
                </a:rPr>
                <a:t>years </a:t>
              </a:r>
              <a:r>
                <a:rPr lang="en-US" sz="2000" dirty="0">
                  <a:solidFill>
                    <a:prstClr val="white"/>
                  </a:solidFill>
                </a:rPr>
                <a:t/>
              </a:r>
              <a:br>
                <a:rPr lang="en-US" sz="2000" dirty="0">
                  <a:solidFill>
                    <a:prstClr val="white"/>
                  </a:solidFill>
                </a:rPr>
              </a:br>
              <a:r>
                <a:rPr lang="en-US" sz="2000" dirty="0">
                  <a:solidFill>
                    <a:prstClr val="white"/>
                  </a:solidFill>
                </a:rPr>
                <a:t>of collecting data</a:t>
              </a:r>
            </a:p>
          </p:txBody>
        </p:sp>
        <p:sp>
          <p:nvSpPr>
            <p:cNvPr id="6" name="Rectangle 5">
              <a:extLst/>
            </p:cNvPr>
            <p:cNvSpPr/>
            <p:nvPr/>
          </p:nvSpPr>
          <p:spPr>
            <a:xfrm>
              <a:off x="3003261" y="1553592"/>
              <a:ext cx="3570059" cy="2035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prstClr val="white"/>
                  </a:solidFill>
                </a:rPr>
                <a:t>5,000+ </a:t>
              </a:r>
              <a:r>
                <a:rPr lang="en-US" sz="2000" dirty="0">
                  <a:solidFill>
                    <a:prstClr val="white"/>
                  </a:solidFill>
                </a:rPr>
                <a:t/>
              </a:r>
              <a:br>
                <a:rPr lang="en-US" sz="2000" dirty="0">
                  <a:solidFill>
                    <a:prstClr val="white"/>
                  </a:solidFill>
                </a:rPr>
              </a:br>
              <a:r>
                <a:rPr lang="en-US" sz="2000" dirty="0">
                  <a:solidFill>
                    <a:prstClr val="white"/>
                  </a:solidFill>
                </a:rPr>
                <a:t>individual cases studied</a:t>
              </a:r>
            </a:p>
          </p:txBody>
        </p:sp>
        <p:sp>
          <p:nvSpPr>
            <p:cNvPr id="7" name="Rectangle 6">
              <a:extLst/>
            </p:cNvPr>
            <p:cNvSpPr/>
            <p:nvPr/>
          </p:nvSpPr>
          <p:spPr>
            <a:xfrm>
              <a:off x="3689259" y="3727057"/>
              <a:ext cx="2373143" cy="2035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More than </a:t>
              </a:r>
              <a:br>
                <a:rPr lang="en-US" sz="2000" dirty="0">
                  <a:solidFill>
                    <a:prstClr val="white"/>
                  </a:solidFill>
                </a:rPr>
              </a:br>
              <a:r>
                <a:rPr lang="en-US" sz="3200" b="1" dirty="0">
                  <a:solidFill>
                    <a:prstClr val="white"/>
                  </a:solidFill>
                </a:rPr>
                <a:t>700 research </a:t>
              </a:r>
              <a:r>
                <a:rPr lang="en-US" sz="2000" dirty="0">
                  <a:solidFill>
                    <a:prstClr val="white"/>
                  </a:solidFill>
                </a:rPr>
                <a:t>studies by others</a:t>
              </a:r>
            </a:p>
          </p:txBody>
        </p:sp>
        <p:sp>
          <p:nvSpPr>
            <p:cNvPr id="8" name="Rectangle 7">
              <a:extLst/>
            </p:cNvPr>
            <p:cNvSpPr/>
            <p:nvPr/>
          </p:nvSpPr>
          <p:spPr>
            <a:xfrm>
              <a:off x="544169" y="3727057"/>
              <a:ext cx="3011392" cy="2035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Global data from </a:t>
              </a:r>
              <a:br>
                <a:rPr lang="en-US" sz="2000" dirty="0">
                  <a:solidFill>
                    <a:prstClr val="white"/>
                  </a:solidFill>
                </a:rPr>
              </a:br>
              <a:r>
                <a:rPr lang="en-US" sz="3200" b="1" dirty="0">
                  <a:solidFill>
                    <a:prstClr val="white"/>
                  </a:solidFill>
                </a:rPr>
                <a:t>180+ countries</a:t>
              </a:r>
            </a:p>
          </p:txBody>
        </p:sp>
        <p:sp>
          <p:nvSpPr>
            <p:cNvPr id="9" name="Rectangle 8">
              <a:extLst/>
            </p:cNvPr>
            <p:cNvSpPr/>
            <p:nvPr/>
          </p:nvSpPr>
          <p:spPr>
            <a:xfrm>
              <a:off x="6711794" y="1553592"/>
              <a:ext cx="2054813" cy="2035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Over </a:t>
              </a:r>
              <a:br>
                <a:rPr lang="en-US" sz="2000" dirty="0">
                  <a:solidFill>
                    <a:prstClr val="white"/>
                  </a:solidFill>
                </a:rPr>
              </a:br>
              <a:r>
                <a:rPr lang="en-US" sz="3200" b="1" dirty="0">
                  <a:solidFill>
                    <a:prstClr val="white"/>
                  </a:solidFill>
                </a:rPr>
                <a:t>5 million </a:t>
              </a:r>
              <a:r>
                <a:rPr lang="en-US" sz="2000" dirty="0">
                  <a:solidFill>
                    <a:prstClr val="white"/>
                  </a:solidFill>
                </a:rPr>
                <a:t>survey respondents</a:t>
              </a:r>
            </a:p>
          </p:txBody>
        </p:sp>
        <p:sp>
          <p:nvSpPr>
            <p:cNvPr id="10" name="Rectangle 9">
              <a:extLst/>
            </p:cNvPr>
            <p:cNvSpPr/>
            <p:nvPr/>
          </p:nvSpPr>
          <p:spPr>
            <a:xfrm>
              <a:off x="6200875" y="3727057"/>
              <a:ext cx="2565732" cy="2035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Rigorous </a:t>
              </a:r>
              <a:r>
                <a:rPr lang="en-US" sz="3200" b="1" dirty="0">
                  <a:solidFill>
                    <a:prstClr val="white"/>
                  </a:solidFill>
                </a:rPr>
                <a:t>testing</a:t>
              </a:r>
              <a:r>
                <a:rPr lang="en-US" sz="2000" b="1" dirty="0">
                  <a:solidFill>
                    <a:prstClr val="white"/>
                  </a:solidFill>
                </a:rPr>
                <a:t> </a:t>
              </a:r>
              <a:br>
                <a:rPr lang="en-US" sz="2000" b="1" dirty="0">
                  <a:solidFill>
                    <a:prstClr val="white"/>
                  </a:solidFill>
                </a:rPr>
              </a:br>
              <a:r>
                <a:rPr lang="en-US" sz="2000" dirty="0">
                  <a:solidFill>
                    <a:prstClr val="white"/>
                  </a:solidFill>
                </a:rPr>
                <a:t>of reliability and validity of model</a:t>
              </a:r>
            </a:p>
          </p:txBody>
        </p:sp>
      </p:grpSp>
      <p:sp>
        <p:nvSpPr>
          <p:cNvPr id="13" name="Title 1">
            <a:extLst/>
          </p:cNvPr>
          <p:cNvSpPr txBox="1">
            <a:spLocks/>
          </p:cNvSpPr>
          <p:nvPr/>
        </p:nvSpPr>
        <p:spPr>
          <a:xfrm>
            <a:off x="171450" y="286955"/>
            <a:ext cx="8667750" cy="59055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800" dirty="0" smtClean="0"/>
              <a:t>Kouzes &amp; Posner’s Research</a:t>
            </a:r>
            <a:endParaRPr lang="en-GB" sz="4800" dirty="0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5562600" cy="365125"/>
          </a:xfrm>
        </p:spPr>
        <p:txBody>
          <a:bodyPr/>
          <a:lstStyle>
            <a:lvl1pPr algn="l">
              <a:defRPr sz="800" b="0" i="0">
                <a:solidFill>
                  <a:schemeClr val="accent5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prstClr val="white"/>
                </a:solidFill>
                <a:ea typeface="+mn-ea"/>
              </a:rPr>
              <a:t>© James M. Kouzes &amp; Barry Z. Posner. All </a:t>
            </a:r>
            <a:r>
              <a:rPr dirty="0" smtClean="0">
                <a:solidFill>
                  <a:prstClr val="white"/>
                </a:solidFill>
                <a:ea typeface="+mn-ea"/>
              </a:rPr>
              <a:t>rights </a:t>
            </a:r>
            <a:r>
              <a:rPr dirty="0">
                <a:solidFill>
                  <a:prstClr val="white"/>
                </a:solidFill>
                <a:ea typeface="+mn-ea"/>
              </a:rPr>
              <a:t>reserved.</a:t>
            </a:r>
          </a:p>
        </p:txBody>
      </p:sp>
    </p:spTree>
    <p:extLst>
      <p:ext uri="{BB962C8B-B14F-4D97-AF65-F5344CB8AC3E}">
        <p14:creationId xmlns:p14="http://schemas.microsoft.com/office/powerpoint/2010/main" val="3174966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7239000" cy="2234545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Key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rgbClr val="FFC000"/>
                </a:solidFill>
              </a:rPr>
              <a:t>Conceptual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rgbClr val="FFC000"/>
                </a:solidFill>
              </a:rPr>
              <a:t>Dimensions</a:t>
            </a:r>
            <a:r>
              <a:rPr lang="en-US" sz="6000" dirty="0" smtClean="0">
                <a:solidFill>
                  <a:schemeClr val="bg1"/>
                </a:solidFill>
              </a:rPr>
              <a:t> and </a:t>
            </a:r>
            <a:r>
              <a:rPr lang="en-US" sz="6000" b="1" dirty="0" smtClean="0">
                <a:solidFill>
                  <a:srgbClr val="FFC000"/>
                </a:solidFill>
              </a:rPr>
              <a:t>Practical Ideas </a:t>
            </a:r>
            <a:r>
              <a:rPr lang="en-US" sz="6000" dirty="0" smtClean="0">
                <a:solidFill>
                  <a:schemeClr val="bg1"/>
                </a:solidFill>
              </a:rPr>
              <a:t>for Leadership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Development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492875"/>
            <a:ext cx="5562600" cy="365125"/>
          </a:xfrm>
        </p:spPr>
        <p:txBody>
          <a:bodyPr/>
          <a:lstStyle>
            <a:lvl1pPr algn="l">
              <a:defRPr sz="800" b="0" i="0">
                <a:solidFill>
                  <a:schemeClr val="accent5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prstClr val="white"/>
                </a:solidFill>
                <a:ea typeface="+mn-ea"/>
              </a:rPr>
              <a:t>© James M. Kouzes &amp; Barry Z. Posner. All </a:t>
            </a:r>
            <a:r>
              <a:rPr dirty="0" smtClean="0">
                <a:solidFill>
                  <a:prstClr val="white"/>
                </a:solidFill>
                <a:ea typeface="+mn-ea"/>
              </a:rPr>
              <a:t>rights </a:t>
            </a:r>
            <a:r>
              <a:rPr dirty="0">
                <a:solidFill>
                  <a:prstClr val="white"/>
                </a:solidFill>
                <a:ea typeface="+mn-ea"/>
              </a:rPr>
              <a:t>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eadership Challenge">
      <a:dk1>
        <a:srgbClr val="182F68"/>
      </a:dk1>
      <a:lt1>
        <a:sysClr val="window" lastClr="FFFFFF"/>
      </a:lt1>
      <a:dk2>
        <a:srgbClr val="373A3D"/>
      </a:dk2>
      <a:lt2>
        <a:srgbClr val="928373"/>
      </a:lt2>
      <a:accent1>
        <a:srgbClr val="00758B"/>
      </a:accent1>
      <a:accent2>
        <a:srgbClr val="81142E"/>
      </a:accent2>
      <a:accent3>
        <a:srgbClr val="C91925"/>
      </a:accent3>
      <a:accent4>
        <a:srgbClr val="E98300"/>
      </a:accent4>
      <a:accent5>
        <a:srgbClr val="FFCB4F"/>
      </a:accent5>
      <a:accent6>
        <a:srgbClr val="578740"/>
      </a:accent6>
      <a:hlink>
        <a:srgbClr val="00758B"/>
      </a:hlink>
      <a:folHlink>
        <a:srgbClr val="8114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Custom 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830051"/>
      </a:accent3>
      <a:accent4>
        <a:srgbClr val="AA9C8F"/>
      </a:accent4>
      <a:accent5>
        <a:srgbClr val="565D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Custom Design">
  <a:themeElements>
    <a:clrScheme name="Custom 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830051"/>
      </a:accent3>
      <a:accent4>
        <a:srgbClr val="AA9C8F"/>
      </a:accent4>
      <a:accent5>
        <a:srgbClr val="565D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Custom Design">
  <a:themeElements>
    <a:clrScheme name="Custom 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830051"/>
      </a:accent3>
      <a:accent4>
        <a:srgbClr val="AA9C8F"/>
      </a:accent4>
      <a:accent5>
        <a:srgbClr val="565D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Custom Design">
  <a:themeElements>
    <a:clrScheme name="Custom 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139085"/>
      </a:accent3>
      <a:accent4>
        <a:srgbClr val="AA9C8F"/>
      </a:accent4>
      <a:accent5>
        <a:srgbClr val="565A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Custom Design">
  <a:themeElements>
    <a:clrScheme name="Custom 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830051"/>
      </a:accent3>
      <a:accent4>
        <a:srgbClr val="AA9C8F"/>
      </a:accent4>
      <a:accent5>
        <a:srgbClr val="565D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Custom Design">
  <a:themeElements>
    <a:clrScheme name="Custom 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830051"/>
      </a:accent3>
      <a:accent4>
        <a:srgbClr val="AA9C8F"/>
      </a:accent4>
      <a:accent5>
        <a:srgbClr val="565D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_Office Theme">
  <a:themeElements>
    <a:clrScheme name="Custom 7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7AB800"/>
      </a:accent3>
      <a:accent4>
        <a:srgbClr val="CD202C"/>
      </a:accent4>
      <a:accent5>
        <a:srgbClr val="565A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5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Leadership Challenge">
      <a:dk1>
        <a:srgbClr val="182F68"/>
      </a:dk1>
      <a:lt1>
        <a:sysClr val="window" lastClr="FFFFFF"/>
      </a:lt1>
      <a:dk2>
        <a:srgbClr val="373A3D"/>
      </a:dk2>
      <a:lt2>
        <a:srgbClr val="928373"/>
      </a:lt2>
      <a:accent1>
        <a:srgbClr val="00758B"/>
      </a:accent1>
      <a:accent2>
        <a:srgbClr val="81142E"/>
      </a:accent2>
      <a:accent3>
        <a:srgbClr val="C91925"/>
      </a:accent3>
      <a:accent4>
        <a:srgbClr val="E98300"/>
      </a:accent4>
      <a:accent5>
        <a:srgbClr val="FFCB4F"/>
      </a:accent5>
      <a:accent6>
        <a:srgbClr val="578740"/>
      </a:accent6>
      <a:hlink>
        <a:srgbClr val="00758B"/>
      </a:hlink>
      <a:folHlink>
        <a:srgbClr val="8114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Leadership Challenge">
      <a:dk1>
        <a:srgbClr val="182F68"/>
      </a:dk1>
      <a:lt1>
        <a:sysClr val="window" lastClr="FFFFFF"/>
      </a:lt1>
      <a:dk2>
        <a:srgbClr val="373A3D"/>
      </a:dk2>
      <a:lt2>
        <a:srgbClr val="928373"/>
      </a:lt2>
      <a:accent1>
        <a:srgbClr val="00758B"/>
      </a:accent1>
      <a:accent2>
        <a:srgbClr val="81142E"/>
      </a:accent2>
      <a:accent3>
        <a:srgbClr val="C91925"/>
      </a:accent3>
      <a:accent4>
        <a:srgbClr val="E98300"/>
      </a:accent4>
      <a:accent5>
        <a:srgbClr val="FFCB4F"/>
      </a:accent5>
      <a:accent6>
        <a:srgbClr val="578740"/>
      </a:accent6>
      <a:hlink>
        <a:srgbClr val="00758B"/>
      </a:hlink>
      <a:folHlink>
        <a:srgbClr val="8114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Custom 6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1C8FC4"/>
      </a:accent3>
      <a:accent4>
        <a:srgbClr val="AA9C8F"/>
      </a:accent4>
      <a:accent5>
        <a:srgbClr val="565A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ustom Design">
  <a:themeElements>
    <a:clrScheme name="Custom 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830051"/>
      </a:accent3>
      <a:accent4>
        <a:srgbClr val="AA9C8F"/>
      </a:accent4>
      <a:accent5>
        <a:srgbClr val="565D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Custom Design">
  <a:themeElements>
    <a:clrScheme name="Custom 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830051"/>
      </a:accent3>
      <a:accent4>
        <a:srgbClr val="AA9C8F"/>
      </a:accent4>
      <a:accent5>
        <a:srgbClr val="565D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Custom 6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1C8FC4"/>
      </a:accent3>
      <a:accent4>
        <a:srgbClr val="AA9C8F"/>
      </a:accent4>
      <a:accent5>
        <a:srgbClr val="565A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Custom Design">
  <a:themeElements>
    <a:clrScheme name="Custom 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007C92"/>
      </a:accent2>
      <a:accent3>
        <a:srgbClr val="139085"/>
      </a:accent3>
      <a:accent4>
        <a:srgbClr val="AA9C8F"/>
      </a:accent4>
      <a:accent5>
        <a:srgbClr val="565A5C"/>
      </a:accent5>
      <a:accent6>
        <a:srgbClr val="FFCB4F"/>
      </a:accent6>
      <a:hlink>
        <a:srgbClr val="0563C1"/>
      </a:hlink>
      <a:folHlink>
        <a:srgbClr val="954F72"/>
      </a:folHlink>
    </a:clrScheme>
    <a:fontScheme name="Custom 6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17633</TotalTime>
  <Words>499</Words>
  <Application>Microsoft Office PowerPoint</Application>
  <PresentationFormat>On-screen Show (4:3)</PresentationFormat>
  <Paragraphs>84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Office Theme</vt:lpstr>
      <vt:lpstr>Custom Design</vt:lpstr>
      <vt:lpstr>1_Office Theme</vt:lpstr>
      <vt:lpstr>2_Office Theme</vt:lpstr>
      <vt:lpstr>3_Custom Design</vt:lpstr>
      <vt:lpstr>8_Custom Design</vt:lpstr>
      <vt:lpstr>9_Custom Design</vt:lpstr>
      <vt:lpstr>1_Custom Design</vt:lpstr>
      <vt:lpstr>10_Custom Design</vt:lpstr>
      <vt:lpstr>5_Custom Design</vt:lpstr>
      <vt:lpstr>6_Custom Design</vt:lpstr>
      <vt:lpstr>7_Custom Design</vt:lpstr>
      <vt:lpstr>11_Custom Design</vt:lpstr>
      <vt:lpstr>2_Custom Design</vt:lpstr>
      <vt:lpstr>4_Custom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Five Practices of Exemplary Leadership®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</vt:vector>
  </TitlesOfParts>
  <Company>Don Kesner Don Kesner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Leadership Challenge® Workshop</dc:title>
  <dc:creator>Barry Z. Posner</dc:creator>
  <cp:lastModifiedBy>Barry Posner</cp:lastModifiedBy>
  <cp:revision>498</cp:revision>
  <cp:lastPrinted>2018-03-18T17:51:38Z</cp:lastPrinted>
  <dcterms:created xsi:type="dcterms:W3CDTF">2005-06-20T17:07:07Z</dcterms:created>
  <dcterms:modified xsi:type="dcterms:W3CDTF">2018-03-22T02:26:56Z</dcterms:modified>
</cp:coreProperties>
</file>