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56" r:id="rId2"/>
    <p:sldId id="536" r:id="rId3"/>
    <p:sldId id="563" r:id="rId4"/>
    <p:sldId id="541" r:id="rId5"/>
    <p:sldId id="542" r:id="rId6"/>
    <p:sldId id="543" r:id="rId7"/>
    <p:sldId id="545" r:id="rId8"/>
    <p:sldId id="538" r:id="rId9"/>
    <p:sldId id="568" r:id="rId10"/>
    <p:sldId id="573" r:id="rId11"/>
    <p:sldId id="577" r:id="rId12"/>
    <p:sldId id="578" r:id="rId13"/>
    <p:sldId id="579" r:id="rId14"/>
    <p:sldId id="580" r:id="rId15"/>
    <p:sldId id="581" r:id="rId16"/>
    <p:sldId id="587" r:id="rId17"/>
    <p:sldId id="586" r:id="rId18"/>
    <p:sldId id="546" r:id="rId19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9" autoAdjust="0"/>
    <p:restoredTop sz="94322" autoAdjust="0"/>
  </p:normalViewPr>
  <p:slideViewPr>
    <p:cSldViewPr>
      <p:cViewPr>
        <p:scale>
          <a:sx n="103" d="100"/>
          <a:sy n="103" d="100"/>
        </p:scale>
        <p:origin x="-102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48" cy="468803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887" y="0"/>
            <a:ext cx="3078048" cy="468803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120"/>
            <a:ext cx="3078048" cy="46880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887" y="8918120"/>
            <a:ext cx="3078048" cy="46880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365954-D64D-4779-ABB4-FAECD57CB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7664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48" cy="468803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887" y="0"/>
            <a:ext cx="3078048" cy="468803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1" tIns="47111" rIns="94221" bIns="4711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556" y="4459837"/>
            <a:ext cx="5681364" cy="4223882"/>
          </a:xfrm>
          <a:prstGeom prst="rect">
            <a:avLst/>
          </a:prstGeom>
        </p:spPr>
        <p:txBody>
          <a:bodyPr vert="horz" lIns="94221" tIns="47111" rIns="94221" bIns="4711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120"/>
            <a:ext cx="3078048" cy="46880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887" y="8918120"/>
            <a:ext cx="3078048" cy="46880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D7C5BC-4EBD-4A85-81F8-DB309EA32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150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4196" indent="-2785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14146" indent="-2228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59805" indent="-2228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05463" indent="-2228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51122" indent="-2228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96780" indent="-2228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42439" indent="-2228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88097" indent="-2228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latin typeface="Calibri" pitchFamily="34" charset="0"/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4196" indent="-2785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14146" indent="-2228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59805" indent="-2228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05463" indent="-2228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51122" indent="-2228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96780" indent="-2228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42439" indent="-2228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88097" indent="-2228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BC84934-3E7D-49F4-BA1D-7D600048EBD9}" type="slidenum">
              <a:rPr lang="en-US" alt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350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D7C5BC-4EBD-4A85-81F8-DB309EA3249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6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D7C5BC-4EBD-4A85-81F8-DB309EA3249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64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D7C5BC-4EBD-4A85-81F8-DB309EA3249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6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D7C5BC-4EBD-4A85-81F8-DB309EA3249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6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D7C5BC-4EBD-4A85-81F8-DB309EA3249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64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D7C5BC-4EBD-4A85-81F8-DB309EA3249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64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D7C5BC-4EBD-4A85-81F8-DB309EA3249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64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D7C5BC-4EBD-4A85-81F8-DB309EA3249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6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D7C5BC-4EBD-4A85-81F8-DB309EA3249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6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D7C5BC-4EBD-4A85-81F8-DB309EA3249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6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D7C5BC-4EBD-4A85-81F8-DB309EA3249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6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D7C5BC-4EBD-4A85-81F8-DB309EA3249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6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D7C5BC-4EBD-4A85-81F8-DB309EA3249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6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D7C5BC-4EBD-4A85-81F8-DB309EA3249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6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D7C5BC-4EBD-4A85-81F8-DB309EA3249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6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D7C5BC-4EBD-4A85-81F8-DB309EA3249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6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0CA2D-BAF9-48C2-B6A7-3626234106EF}" type="datetimeFigureOut">
              <a:rPr lang="en-US"/>
              <a:pPr>
                <a:defRPr/>
              </a:pPr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DFF01-CDF7-43DD-A759-6A8E8B3FF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94205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F063B-FECA-4D95-A83D-1A5C4DE11704}" type="datetimeFigureOut">
              <a:rPr lang="en-US"/>
              <a:pPr>
                <a:defRPr/>
              </a:pPr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01E86-0C29-461F-B17E-1D5B73769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07245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47F3C-532D-4535-B15C-F91165A2D5BA}" type="datetimeFigureOut">
              <a:rPr lang="en-US"/>
              <a:pPr>
                <a:defRPr/>
              </a:pPr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58518-F610-4210-845B-9345F3C65F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94022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F5465-7BE2-47F3-A643-E382227D103D}" type="datetimeFigureOut">
              <a:rPr lang="en-US"/>
              <a:pPr>
                <a:defRPr/>
              </a:pPr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3D818-1704-45E0-9745-A204134A6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35047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42903-7E43-4F66-9FDF-80B2642EF094}" type="datetimeFigureOut">
              <a:rPr lang="en-US"/>
              <a:pPr>
                <a:defRPr/>
              </a:pPr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CFD26-EC82-4530-BEF8-D3D377093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320674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4EE2D-A14A-472D-BBB3-993D1952FF9A}" type="datetimeFigureOut">
              <a:rPr lang="en-US"/>
              <a:pPr>
                <a:defRPr/>
              </a:pPr>
              <a:t>3/17/2018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8410D-74E0-4710-B682-E61607150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53766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66CE-FF07-41F1-B013-B4680E616870}" type="datetimeFigureOut">
              <a:rPr lang="en-US"/>
              <a:pPr>
                <a:defRPr/>
              </a:pPr>
              <a:t>3/17/2018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52FB9-804E-4B94-8AFA-CD86419333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24025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1050F-AB29-4FD2-AFF8-052D33A2EB1A}" type="datetimeFigureOut">
              <a:rPr lang="en-US"/>
              <a:pPr>
                <a:defRPr/>
              </a:pPr>
              <a:t>3/17/2018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6C35F-2005-431F-B737-B3A587CF9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08913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4B52B-DAB8-4EBF-B053-2C94B53AC19B}" type="datetimeFigureOut">
              <a:rPr lang="en-US"/>
              <a:pPr>
                <a:defRPr/>
              </a:pPr>
              <a:t>3/17/2018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B47D-04B3-4190-AEF9-01E7420F6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93756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AC077-223B-4EED-A859-FA2B8B19664E}" type="datetimeFigureOut">
              <a:rPr lang="en-US"/>
              <a:pPr>
                <a:defRPr/>
              </a:pPr>
              <a:t>3/17/2018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9E1E0-9027-4A44-8705-A7041154A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26865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9D006-0BB9-43CB-976B-336F2AE7AAFC}" type="datetimeFigureOut">
              <a:rPr lang="en-US"/>
              <a:pPr>
                <a:defRPr/>
              </a:pPr>
              <a:t>3/17/2018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E8317-B4A0-46FE-9E7D-D27B367B1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92794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5955D6-F888-4B90-9097-A69A7B51524C}" type="datetimeFigureOut">
              <a:rPr lang="en-US"/>
              <a:pPr>
                <a:defRPr/>
              </a:pPr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EEB3DD-7310-40A3-9368-DAD078E44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8971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Law School Leadership</a:t>
            </a:r>
            <a:br>
              <a:rPr lang="en-US" altLang="en-US" sz="36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</a:br>
            <a:r>
              <a:rPr lang="en-US" altLang="en-US" sz="36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and </a:t>
            </a:r>
            <a:br>
              <a:rPr lang="en-US" altLang="en-US" sz="36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</a:br>
            <a:r>
              <a:rPr lang="en-US" altLang="en-US" sz="36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Leadership Development</a:t>
            </a:r>
            <a:br>
              <a:rPr lang="en-US" altLang="en-US" sz="36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</a:br>
            <a:r>
              <a:rPr lang="en-US" altLang="en-US" sz="36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for Developing Lawyers</a:t>
            </a:r>
            <a:endParaRPr lang="en-US" altLang="en-US" sz="4000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7086600" cy="25908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500" b="1" dirty="0" smtClean="0">
                <a:latin typeface="Century Schoolbook" panose="02040604050505020304" pitchFamily="18" charset="0"/>
              </a:rPr>
              <a:t>Louis D. </a:t>
            </a:r>
            <a:r>
              <a:rPr lang="en-US" sz="1500" b="1" dirty="0" err="1" smtClean="0">
                <a:latin typeface="Century Schoolbook" panose="02040604050505020304" pitchFamily="18" charset="0"/>
              </a:rPr>
              <a:t>Bilionis</a:t>
            </a:r>
            <a:endParaRPr lang="en-US" sz="1500" b="1" dirty="0" smtClean="0">
              <a:latin typeface="Century Schoolbook" panose="020406040505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500" b="1" dirty="0" smtClean="0">
                <a:latin typeface="Century Schoolbook" panose="02040604050505020304" pitchFamily="18" charset="0"/>
              </a:rPr>
              <a:t>Dean Emeritus and </a:t>
            </a:r>
            <a:r>
              <a:rPr lang="en-US" sz="1500" b="1" dirty="0" err="1" smtClean="0">
                <a:latin typeface="Century Schoolbook" panose="02040604050505020304" pitchFamily="18" charset="0"/>
              </a:rPr>
              <a:t>Droege</a:t>
            </a:r>
            <a:r>
              <a:rPr lang="en-US" sz="1500" b="1" dirty="0" smtClean="0">
                <a:latin typeface="Century Schoolbook" panose="02040604050505020304" pitchFamily="18" charset="0"/>
              </a:rPr>
              <a:t> Professor of Law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500" b="1" dirty="0" smtClean="0">
                <a:latin typeface="Century Schoolbook" panose="02040604050505020304" pitchFamily="18" charset="0"/>
              </a:rPr>
              <a:t>University of Cincinnati College of Law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500" b="1" dirty="0" smtClean="0">
                <a:latin typeface="Century Schoolbook" panose="02040604050505020304" pitchFamily="18" charset="0"/>
              </a:rPr>
              <a:t>Fellow,  </a:t>
            </a:r>
            <a:r>
              <a:rPr lang="en-US" sz="1500" b="1" dirty="0" err="1" smtClean="0">
                <a:latin typeface="Century Schoolbook" panose="02040604050505020304" pitchFamily="18" charset="0"/>
              </a:rPr>
              <a:t>Holloran</a:t>
            </a:r>
            <a:r>
              <a:rPr lang="en-US" sz="1500" b="1" dirty="0" smtClean="0">
                <a:latin typeface="Century Schoolbook" panose="02040604050505020304" pitchFamily="18" charset="0"/>
              </a:rPr>
              <a:t> Center for Ethical Leadership in the Profession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500" b="1" dirty="0" smtClean="0">
              <a:latin typeface="Century Schoolbook" panose="020406040505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500" b="1" dirty="0" smtClean="0">
                <a:latin typeface="Century Schoolbook" panose="02040604050505020304" pitchFamily="18" charset="0"/>
              </a:rPr>
              <a:t>Symposium: Advancing Leadership Development in the Legal </a:t>
            </a:r>
            <a:r>
              <a:rPr lang="en-US" sz="1500" b="1" dirty="0" smtClean="0">
                <a:latin typeface="Century Schoolbook" panose="02040604050505020304" pitchFamily="18" charset="0"/>
              </a:rPr>
              <a:t>Profession: Addressing </a:t>
            </a:r>
            <a:r>
              <a:rPr lang="en-US" sz="1500" b="1" dirty="0" smtClean="0">
                <a:latin typeface="Century Schoolbook" panose="02040604050505020304" pitchFamily="18" charset="0"/>
              </a:rPr>
              <a:t>Challenges in Legal Education and the Practice of Law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500" b="1" dirty="0" smtClean="0">
                <a:latin typeface="Century Schoolbook" panose="02040604050505020304" pitchFamily="18" charset="0"/>
              </a:rPr>
              <a:t>Santa Clara University School of Law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15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500" b="1" dirty="0" smtClean="0">
                <a:latin typeface="Century Schoolbook" panose="02040604050505020304" pitchFamily="18" charset="0"/>
              </a:rPr>
              <a:t>March 23, 2018</a:t>
            </a:r>
            <a:endParaRPr lang="en-US" sz="1500" b="1" dirty="0">
              <a:latin typeface="Century Schoolbook" panose="020406040505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b="1" dirty="0">
              <a:latin typeface="Century Schoolbook" panose="020406040505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b="1" dirty="0" smtClean="0">
              <a:latin typeface="Century Schoolbook" panose="020406040505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b="1" dirty="0" smtClean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6828" y="685800"/>
            <a:ext cx="71753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Century Schoolbook" panose="02040604050505020304" pitchFamily="18" charset="0"/>
              </a:rPr>
              <a:t>q</a:t>
            </a:r>
            <a:r>
              <a:rPr lang="en-US" sz="32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ualities that matter to adoption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_____________________</a:t>
            </a:r>
            <a:endParaRPr lang="en-US" sz="3200" b="1" dirty="0">
              <a:solidFill>
                <a:schemeClr val="tx2"/>
              </a:solidFill>
              <a:latin typeface="Century Schoolbook" panose="020406040505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954265"/>
              </p:ext>
            </p:extLst>
          </p:nvPr>
        </p:nvGraphicFramePr>
        <p:xfrm>
          <a:off x="228600" y="2133600"/>
          <a:ext cx="8534399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421"/>
                <a:gridCol w="5889979"/>
                <a:gridCol w="114299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relative advantage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 new idea is better than an existing practice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Schoolbook" panose="02040604050505020304" pitchFamily="18" charset="0"/>
                        </a:rPr>
                        <a:t>compatability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is perceived as consistent with existing values, past experiences, and needs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complexity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is perceived as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relatively difficult to understand and use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Schoolbook" panose="02040604050505020304" pitchFamily="18" charset="0"/>
                        </a:rPr>
                        <a:t>trialability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may be experimented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with on a limited basis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observability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the results of an innovation are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visible to others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86210" y="6323856"/>
            <a:ext cx="357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[9]</a:t>
            </a:r>
            <a:endParaRPr lang="en-US" sz="1000" b="1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70631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6828" y="685800"/>
            <a:ext cx="71753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Century Schoolbook" panose="02040604050505020304" pitchFamily="18" charset="0"/>
              </a:rPr>
              <a:t>q</a:t>
            </a:r>
            <a:r>
              <a:rPr lang="en-US" sz="32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ualities that matter to adoption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_____________________</a:t>
            </a:r>
            <a:endParaRPr lang="en-US" sz="3200" b="1" dirty="0">
              <a:solidFill>
                <a:schemeClr val="tx2"/>
              </a:solidFill>
              <a:latin typeface="Century Schoolbook" panose="020406040505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990031"/>
              </p:ext>
            </p:extLst>
          </p:nvPr>
        </p:nvGraphicFramePr>
        <p:xfrm>
          <a:off x="228600" y="2133600"/>
          <a:ext cx="8534399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421"/>
                <a:gridCol w="5889979"/>
                <a:gridCol w="114299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relative advantage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 new idea is better than an existing practice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latin typeface="Century Schoolbook" panose="02040604050505020304" pitchFamily="18" charset="0"/>
                        </a:rPr>
                        <a:t>compatability</a:t>
                      </a:r>
                      <a:endParaRPr lang="en-US" sz="1600" b="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is perceived as consistent with existing values, past experiences, and needs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complexity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is perceived as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relatively difficult to understand and use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Schoolbook" panose="02040604050505020304" pitchFamily="18" charset="0"/>
                        </a:rPr>
                        <a:t>trialability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may be experimented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with on a limited basis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observability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the results of an innovation are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visible to others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48691" y="5791200"/>
            <a:ext cx="3911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latin typeface="Century Schoolbook" panose="02040604050505020304" pitchFamily="18" charset="0"/>
              </a:rPr>
              <a:t>c</a:t>
            </a:r>
            <a:r>
              <a:rPr lang="en-US" sz="2000" b="1" dirty="0" smtClean="0">
                <a:latin typeface="Century Schoolbook" panose="02040604050505020304" pitchFamily="18" charset="0"/>
              </a:rPr>
              <a:t>areer services professional</a:t>
            </a:r>
            <a:endParaRPr lang="en-US" sz="2000" b="1" dirty="0">
              <a:latin typeface="Century Schoolbook" panose="02040604050505020304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 rot="10800000">
            <a:off x="7997408" y="2590800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10800000">
            <a:off x="8013218" y="3200400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0800000">
            <a:off x="8013217" y="4343403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0800000">
            <a:off x="8013218" y="3766124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0800000">
            <a:off x="8013218" y="4904511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6210" y="6323856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[10]</a:t>
            </a:r>
            <a:endParaRPr lang="en-US" sz="1000" b="1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87795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6828" y="685800"/>
            <a:ext cx="71753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Century Schoolbook" panose="02040604050505020304" pitchFamily="18" charset="0"/>
              </a:rPr>
              <a:t>q</a:t>
            </a:r>
            <a:r>
              <a:rPr lang="en-US" sz="32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ualities that matter to adoption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_____________________</a:t>
            </a:r>
            <a:endParaRPr lang="en-US" sz="3200" b="1" dirty="0">
              <a:solidFill>
                <a:schemeClr val="tx2"/>
              </a:solidFill>
              <a:latin typeface="Century Schoolbook" panose="020406040505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882600"/>
              </p:ext>
            </p:extLst>
          </p:nvPr>
        </p:nvGraphicFramePr>
        <p:xfrm>
          <a:off x="228600" y="2133600"/>
          <a:ext cx="8534399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421"/>
                <a:gridCol w="5889979"/>
                <a:gridCol w="114299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relative advantage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 new idea is better than an existing practice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latin typeface="Century Schoolbook" panose="02040604050505020304" pitchFamily="18" charset="0"/>
                        </a:rPr>
                        <a:t>compatability</a:t>
                      </a:r>
                      <a:endParaRPr lang="en-US" sz="1600" b="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is perceived as consistent with existing values, past experiences, and needs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complexity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is perceived as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relatively difficult to understand and use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Schoolbook" panose="02040604050505020304" pitchFamily="18" charset="0"/>
                        </a:rPr>
                        <a:t>trialability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may be experimented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with on a limited basis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observability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the results of an innovation are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visible to others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67316" y="5791200"/>
            <a:ext cx="36744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latin typeface="Century Schoolbook" panose="02040604050505020304" pitchFamily="18" charset="0"/>
              </a:rPr>
              <a:t>a</a:t>
            </a:r>
            <a:r>
              <a:rPr lang="en-US" sz="2000" b="1" dirty="0" smtClean="0">
                <a:latin typeface="Century Schoolbook" panose="02040604050505020304" pitchFamily="18" charset="0"/>
              </a:rPr>
              <a:t>cademic success director</a:t>
            </a:r>
            <a:endParaRPr lang="en-US" sz="2000" b="1" dirty="0">
              <a:latin typeface="Century Schoolbook" panose="02040604050505020304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 rot="10800000">
            <a:off x="7997408" y="2590800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10800000">
            <a:off x="8013218" y="3200400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0800000">
            <a:off x="8013217" y="4343403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0800000">
            <a:off x="8013218" y="3766124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0800000">
            <a:off x="8013218" y="4904511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6210" y="6323856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[11]</a:t>
            </a:r>
            <a:endParaRPr lang="en-US" sz="1000" b="1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73856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6828" y="685800"/>
            <a:ext cx="71753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Century Schoolbook" panose="02040604050505020304" pitchFamily="18" charset="0"/>
              </a:rPr>
              <a:t>q</a:t>
            </a:r>
            <a:r>
              <a:rPr lang="en-US" sz="32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ualities that matter to adoption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_____________________</a:t>
            </a:r>
            <a:endParaRPr lang="en-US" sz="3200" b="1" dirty="0">
              <a:solidFill>
                <a:schemeClr val="tx2"/>
              </a:solidFill>
              <a:latin typeface="Century Schoolbook" panose="020406040505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965142"/>
              </p:ext>
            </p:extLst>
          </p:nvPr>
        </p:nvGraphicFramePr>
        <p:xfrm>
          <a:off x="228600" y="2133600"/>
          <a:ext cx="8534399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421"/>
                <a:gridCol w="5889979"/>
                <a:gridCol w="114299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relative advantage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 new idea is better than an existing practice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Schoolbook" panose="02040604050505020304" pitchFamily="18" charset="0"/>
                        </a:rPr>
                        <a:t>compatability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is perceived as consistent with existing values, past experiences, and needs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complexity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is perceived as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relatively difficult to understand and use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Schoolbook" panose="02040604050505020304" pitchFamily="18" charset="0"/>
                        </a:rPr>
                        <a:t>trialability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may be experimented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with on a limited basis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observability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the results of an innovation are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visible to others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1612" y="5791200"/>
            <a:ext cx="4645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Century Schoolbook" panose="02040604050505020304" pitchFamily="18" charset="0"/>
              </a:rPr>
              <a:t>clinical or legal writing professor</a:t>
            </a:r>
            <a:endParaRPr lang="en-US" sz="2000" b="1" dirty="0">
              <a:latin typeface="Century Schoolbook" panose="02040604050505020304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 rot="10800000">
            <a:off x="7997408" y="2590800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10800000">
            <a:off x="8013218" y="3200400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0800000">
            <a:off x="8013217" y="4343403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0800000">
            <a:off x="8013218" y="3766124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0800000">
            <a:off x="8013218" y="4904511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6210" y="6323856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[12]</a:t>
            </a:r>
            <a:endParaRPr lang="en-US" sz="1000" b="1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13613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6828" y="685800"/>
            <a:ext cx="71753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Century Schoolbook" panose="02040604050505020304" pitchFamily="18" charset="0"/>
              </a:rPr>
              <a:t>q</a:t>
            </a:r>
            <a:r>
              <a:rPr lang="en-US" sz="32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ualities that matter to adoption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_____________________</a:t>
            </a:r>
            <a:endParaRPr lang="en-US" sz="3200" b="1" dirty="0">
              <a:solidFill>
                <a:schemeClr val="tx2"/>
              </a:solidFill>
              <a:latin typeface="Century Schoolbook" panose="020406040505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837862"/>
              </p:ext>
            </p:extLst>
          </p:nvPr>
        </p:nvGraphicFramePr>
        <p:xfrm>
          <a:off x="228600" y="2133600"/>
          <a:ext cx="8534399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421"/>
                <a:gridCol w="5889979"/>
                <a:gridCol w="114299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relative advantage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 new idea is better than an existing practice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Schoolbook" panose="02040604050505020304" pitchFamily="18" charset="0"/>
                        </a:rPr>
                        <a:t>compatability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is perceived as consistent with existing values, past experiences, and needs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complexity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is perceived as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relatively difficult to understand and use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Schoolbook" panose="02040604050505020304" pitchFamily="18" charset="0"/>
                        </a:rPr>
                        <a:t>trialability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may be experimented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with on a limited basis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observability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the results of an innovation are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visible to others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24942" y="5791200"/>
            <a:ext cx="53591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Century Schoolbook" panose="02040604050505020304" pitchFamily="18" charset="0"/>
              </a:rPr>
              <a:t>traditional doctrinal podium professor</a:t>
            </a:r>
          </a:p>
          <a:p>
            <a:pPr algn="ctr"/>
            <a:r>
              <a:rPr lang="en-US" sz="2000" b="1" dirty="0" smtClean="0">
                <a:latin typeface="Century Schoolbook" panose="02040604050505020304" pitchFamily="18" charset="0"/>
              </a:rPr>
              <a:t>(</a:t>
            </a:r>
            <a:r>
              <a:rPr lang="en-US" sz="2000" b="1" i="1" dirty="0" smtClean="0">
                <a:latin typeface="Century Schoolbook" panose="02040604050505020304" pitchFamily="18" charset="0"/>
              </a:rPr>
              <a:t>whether to adopt in her or his course</a:t>
            </a:r>
            <a:r>
              <a:rPr lang="en-US" sz="2000" b="1" dirty="0" smtClean="0">
                <a:latin typeface="Century Schoolbook" panose="02040604050505020304" pitchFamily="18" charset="0"/>
              </a:rPr>
              <a:t>)</a:t>
            </a:r>
            <a:endParaRPr lang="en-US" sz="2000" b="1" dirty="0">
              <a:latin typeface="Century Schoolbook" panose="02040604050505020304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 rot="10800000">
            <a:off x="7772400" y="2590800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10800000">
            <a:off x="7772400" y="3200400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0800000">
            <a:off x="8013217" y="4343403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8013218" y="3810000"/>
            <a:ext cx="292582" cy="337127"/>
          </a:xfrm>
          <a:prstGeom prst="down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8013218" y="4953000"/>
            <a:ext cx="292582" cy="337127"/>
          </a:xfrm>
          <a:prstGeom prst="down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8305800" y="3200400"/>
            <a:ext cx="292582" cy="337127"/>
          </a:xfrm>
          <a:prstGeom prst="down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8305799" y="2634673"/>
            <a:ext cx="292582" cy="337127"/>
          </a:xfrm>
          <a:prstGeom prst="down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786210" y="6323856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[13]</a:t>
            </a:r>
            <a:endParaRPr lang="en-US" sz="1000" b="1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71251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6828" y="685800"/>
            <a:ext cx="71753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Century Schoolbook" panose="02040604050505020304" pitchFamily="18" charset="0"/>
              </a:rPr>
              <a:t>q</a:t>
            </a:r>
            <a:r>
              <a:rPr lang="en-US" sz="32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ualities that matter to adoption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_____________________</a:t>
            </a:r>
            <a:endParaRPr lang="en-US" sz="3200" b="1" dirty="0">
              <a:solidFill>
                <a:schemeClr val="tx2"/>
              </a:solidFill>
              <a:latin typeface="Century Schoolbook" panose="020406040505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585739"/>
              </p:ext>
            </p:extLst>
          </p:nvPr>
        </p:nvGraphicFramePr>
        <p:xfrm>
          <a:off x="228600" y="2133600"/>
          <a:ext cx="8534399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421"/>
                <a:gridCol w="5889979"/>
                <a:gridCol w="114299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relative advantage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 new idea is better than an existing practice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Schoolbook" panose="02040604050505020304" pitchFamily="18" charset="0"/>
                        </a:rPr>
                        <a:t>compatability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is perceived as consistent with existing values, past experiences, and needs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complexity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is perceived as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relatively difficult to understand and use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Schoolbook" panose="02040604050505020304" pitchFamily="18" charset="0"/>
                        </a:rPr>
                        <a:t>trialability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may be experimented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with on a limited basis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observability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the results of an innovation are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visible to others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30367" y="5791200"/>
            <a:ext cx="5548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Century Schoolbook" panose="02040604050505020304" pitchFamily="18" charset="0"/>
              </a:rPr>
              <a:t>traditional doctrinal podium professor</a:t>
            </a:r>
          </a:p>
          <a:p>
            <a:pPr algn="ctr"/>
            <a:r>
              <a:rPr lang="en-US" sz="2000" b="1" dirty="0" smtClean="0">
                <a:latin typeface="Century Schoolbook" panose="02040604050505020304" pitchFamily="18" charset="0"/>
              </a:rPr>
              <a:t>(</a:t>
            </a:r>
            <a:r>
              <a:rPr lang="en-US" sz="2000" b="1" i="1" dirty="0" smtClean="0">
                <a:latin typeface="Century Schoolbook" panose="02040604050505020304" pitchFamily="18" charset="0"/>
              </a:rPr>
              <a:t>whether to adopt </a:t>
            </a:r>
            <a:r>
              <a:rPr lang="en-US" sz="2000" b="1" i="1" dirty="0" smtClean="0">
                <a:latin typeface="Century Schoolbook" panose="02040604050505020304" pitchFamily="18" charset="0"/>
              </a:rPr>
              <a:t>a law </a:t>
            </a:r>
            <a:r>
              <a:rPr lang="en-US" sz="2000" b="1" i="1" dirty="0" smtClean="0">
                <a:latin typeface="Century Schoolbook" panose="02040604050505020304" pitchFamily="18" charset="0"/>
              </a:rPr>
              <a:t>school program</a:t>
            </a:r>
            <a:r>
              <a:rPr lang="en-US" sz="2000" b="1" dirty="0" smtClean="0">
                <a:latin typeface="Century Schoolbook" panose="02040604050505020304" pitchFamily="18" charset="0"/>
              </a:rPr>
              <a:t>)</a:t>
            </a:r>
            <a:endParaRPr lang="en-US" sz="2000" b="1" dirty="0">
              <a:latin typeface="Century Schoolbook" panose="02040604050505020304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 rot="10800000">
            <a:off x="7997408" y="2590800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10800000">
            <a:off x="8013218" y="3200400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0800000">
            <a:off x="8013217" y="4343403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0800000">
            <a:off x="8013218" y="3766124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0800000">
            <a:off x="8013218" y="4904511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6210" y="6323856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[14]</a:t>
            </a:r>
            <a:endParaRPr lang="en-US" sz="1000" b="1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39575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6828" y="685800"/>
            <a:ext cx="71753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Century Schoolbook" panose="02040604050505020304" pitchFamily="18" charset="0"/>
              </a:rPr>
              <a:t>q</a:t>
            </a:r>
            <a:r>
              <a:rPr lang="en-US" sz="32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ualities that matter to adoption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_____________________</a:t>
            </a:r>
            <a:endParaRPr lang="en-US" sz="3200" b="1" dirty="0">
              <a:solidFill>
                <a:schemeClr val="tx2"/>
              </a:solidFill>
              <a:latin typeface="Century Schoolbook" panose="020406040505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7289"/>
              </p:ext>
            </p:extLst>
          </p:nvPr>
        </p:nvGraphicFramePr>
        <p:xfrm>
          <a:off x="228600" y="2133600"/>
          <a:ext cx="8534399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421"/>
                <a:gridCol w="5889979"/>
                <a:gridCol w="114299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relative advantage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 new idea is better than an existing practice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Schoolbook" panose="02040604050505020304" pitchFamily="18" charset="0"/>
                        </a:rPr>
                        <a:t>compatability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is perceived as consistent with existing values, past experiences, and needs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complexity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is perceived as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relatively difficult to understand and use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Schoolbook" panose="02040604050505020304" pitchFamily="18" charset="0"/>
                        </a:rPr>
                        <a:t>trialability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may be experimented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with on a limited basis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observability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the results of an innovation are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visible to others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2082" y="5791200"/>
            <a:ext cx="7564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Century Schoolbook" panose="02040604050505020304" pitchFamily="18" charset="0"/>
              </a:rPr>
              <a:t>traditional doctrinal podium professor</a:t>
            </a:r>
          </a:p>
          <a:p>
            <a:pPr algn="ctr"/>
            <a:r>
              <a:rPr lang="en-US" sz="2000" b="1" dirty="0" smtClean="0">
                <a:latin typeface="Century Schoolbook" panose="02040604050505020304" pitchFamily="18" charset="0"/>
              </a:rPr>
              <a:t>(</a:t>
            </a:r>
            <a:r>
              <a:rPr lang="en-US" sz="2000" b="1" i="1" dirty="0" smtClean="0">
                <a:latin typeface="Century Schoolbook" panose="02040604050505020304" pitchFamily="18" charset="0"/>
              </a:rPr>
              <a:t>whether to adopt a competency and assessment model</a:t>
            </a:r>
            <a:r>
              <a:rPr lang="en-US" sz="2000" b="1" dirty="0" smtClean="0">
                <a:latin typeface="Century Schoolbook" panose="02040604050505020304" pitchFamily="18" charset="0"/>
              </a:rPr>
              <a:t>)</a:t>
            </a:r>
            <a:endParaRPr lang="en-US" sz="2000" b="1" dirty="0">
              <a:latin typeface="Century Schoolbook" panose="02040604050505020304" pitchFamily="18" charset="0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8013218" y="3810000"/>
            <a:ext cx="292582" cy="337127"/>
          </a:xfrm>
          <a:prstGeom prst="down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8013218" y="4953000"/>
            <a:ext cx="292582" cy="337127"/>
          </a:xfrm>
          <a:prstGeom prst="down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8013218" y="3200400"/>
            <a:ext cx="292582" cy="337127"/>
          </a:xfrm>
          <a:prstGeom prst="down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8013216" y="2634673"/>
            <a:ext cx="292582" cy="337127"/>
          </a:xfrm>
          <a:prstGeom prst="down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8013216" y="4373420"/>
            <a:ext cx="292582" cy="337127"/>
          </a:xfrm>
          <a:prstGeom prst="down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786210" y="6323856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[15]</a:t>
            </a:r>
            <a:endParaRPr lang="en-US" sz="1000" b="1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70685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6828" y="685800"/>
            <a:ext cx="71753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Century Schoolbook" panose="02040604050505020304" pitchFamily="18" charset="0"/>
              </a:rPr>
              <a:t>q</a:t>
            </a:r>
            <a:r>
              <a:rPr lang="en-US" sz="32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ualities that matter to adoption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_____________________</a:t>
            </a:r>
            <a:endParaRPr lang="en-US" sz="3200" b="1" dirty="0">
              <a:solidFill>
                <a:schemeClr val="tx2"/>
              </a:solidFill>
              <a:latin typeface="Century Schoolbook" panose="020406040505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904873"/>
              </p:ext>
            </p:extLst>
          </p:nvPr>
        </p:nvGraphicFramePr>
        <p:xfrm>
          <a:off x="228600" y="2133600"/>
          <a:ext cx="8534399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421"/>
                <a:gridCol w="5889979"/>
                <a:gridCol w="114299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relative advantage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 new idea is better than an existing practice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Schoolbook" panose="02040604050505020304" pitchFamily="18" charset="0"/>
                        </a:rPr>
                        <a:t>compatability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is perceived as consistent with existing values, past experiences, and needs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complexity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is perceived as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relatively difficult to understand and use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Schoolbook" panose="02040604050505020304" pitchFamily="18" charset="0"/>
                        </a:rPr>
                        <a:t>trialability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an innovation may be experimented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with on a limited basis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observability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the degree to which the results of an innovation are</a:t>
                      </a:r>
                    </a:p>
                    <a:p>
                      <a:r>
                        <a:rPr lang="en-US" sz="1600" dirty="0" smtClean="0">
                          <a:latin typeface="Century Schoolbook" panose="02040604050505020304" pitchFamily="18" charset="0"/>
                        </a:rPr>
                        <a:t>visible to others</a:t>
                      </a:r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Schoolbook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1556" y="5791200"/>
            <a:ext cx="81259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latin typeface="Century Schoolbook" panose="02040604050505020304" pitchFamily="18" charset="0"/>
              </a:rPr>
              <a:t>dean</a:t>
            </a:r>
          </a:p>
          <a:p>
            <a:pPr algn="ctr"/>
            <a:r>
              <a:rPr lang="en-US" sz="2000" b="1" dirty="0">
                <a:latin typeface="Century Schoolbook" panose="02040604050505020304" pitchFamily="18" charset="0"/>
              </a:rPr>
              <a:t>(</a:t>
            </a:r>
            <a:r>
              <a:rPr lang="en-US" sz="2000" b="1" i="1" dirty="0">
                <a:latin typeface="Century Schoolbook" panose="02040604050505020304" pitchFamily="18" charset="0"/>
              </a:rPr>
              <a:t>whether to encourage </a:t>
            </a:r>
            <a:r>
              <a:rPr lang="en-US" sz="2000" b="1" i="1" dirty="0" smtClean="0">
                <a:latin typeface="Century Schoolbook" panose="02040604050505020304" pitchFamily="18" charset="0"/>
              </a:rPr>
              <a:t>some form of adoption </a:t>
            </a:r>
            <a:r>
              <a:rPr lang="en-US" sz="2000" b="1" i="1" dirty="0">
                <a:latin typeface="Century Schoolbook" panose="02040604050505020304" pitchFamily="18" charset="0"/>
              </a:rPr>
              <a:t>institutionally</a:t>
            </a:r>
            <a:r>
              <a:rPr lang="en-US" sz="2000" b="1" dirty="0" smtClean="0">
                <a:latin typeface="Century Schoolbook" panose="02040604050505020304" pitchFamily="18" charset="0"/>
              </a:rPr>
              <a:t>)</a:t>
            </a:r>
            <a:endParaRPr lang="en-US" sz="2000" b="1" dirty="0">
              <a:latin typeface="Century Schoolbook" panose="02040604050505020304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 rot="10800000">
            <a:off x="7997408" y="2590800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10800000">
            <a:off x="8013218" y="3200400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0800000">
            <a:off x="8013217" y="4343403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0800000">
            <a:off x="8013218" y="3766124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0800000">
            <a:off x="8013218" y="4904511"/>
            <a:ext cx="292582" cy="337127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6210" y="6323856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[16]</a:t>
            </a:r>
            <a:endParaRPr lang="en-US" sz="1000" b="1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62255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746" y="685800"/>
            <a:ext cx="44935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shared vision</a:t>
            </a:r>
            <a:endParaRPr lang="en-US" sz="3200" b="1" dirty="0" smtClean="0">
              <a:solidFill>
                <a:srgbClr val="C00000"/>
              </a:solidFill>
              <a:latin typeface="Century Schoolbook" panose="02040604050505020304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_____________________</a:t>
            </a:r>
            <a:endParaRPr lang="en-US" sz="3200" b="1" dirty="0">
              <a:solidFill>
                <a:srgbClr val="C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2612" y="1905000"/>
            <a:ext cx="7543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A law school that is true to its mission to produce graduates who are </a:t>
            </a:r>
            <a:r>
              <a:rPr lang="en-US" sz="2000" dirty="0" smtClean="0">
                <a:latin typeface="Century Schoolbook" panose="02040604050505020304" pitchFamily="18" charset="0"/>
              </a:rPr>
              <a:t>progressing well toward </a:t>
            </a:r>
            <a:r>
              <a:rPr lang="en-US" sz="2000">
                <a:latin typeface="Century Schoolbook" panose="02040604050505020304" pitchFamily="18" charset="0"/>
              </a:rPr>
              <a:t>life </a:t>
            </a:r>
            <a:r>
              <a:rPr lang="en-US" sz="2000" smtClean="0">
                <a:latin typeface="Century Schoolbook" panose="02040604050505020304" pitchFamily="18" charset="0"/>
              </a:rPr>
              <a:t>as </a:t>
            </a:r>
            <a:r>
              <a:rPr lang="en-US" sz="2000">
                <a:latin typeface="Century Schoolbook" panose="02040604050505020304" pitchFamily="18" charset="0"/>
              </a:rPr>
              <a:t>complete </a:t>
            </a:r>
            <a:r>
              <a:rPr lang="en-US" sz="2000" smtClean="0">
                <a:latin typeface="Century Schoolbook" panose="02040604050505020304" pitchFamily="18" charset="0"/>
              </a:rPr>
              <a:t>professionals</a:t>
            </a:r>
            <a:endParaRPr lang="en-US" sz="2000" dirty="0" smtClean="0">
              <a:latin typeface="Century Schoolbook" panose="020406040505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entury Schoolbook" panose="02040604050505020304" pitchFamily="18" charset="0"/>
              </a:rPr>
              <a:t>A law school that applies its resources effectively to help students advance in their socialization into the profession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Century Schoolbook" panose="020406040505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entury Schoolbook" panose="02040604050505020304" pitchFamily="18" charset="0"/>
              </a:rPr>
              <a:t>A law school that does not renounce its rigor or weaken its commitment to the cognitive and skills dimensions of legal education and the importance of legal scholarship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Century Schoolbook" panose="020406040505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A</a:t>
            </a:r>
            <a:r>
              <a:rPr lang="en-US" sz="2000" dirty="0" smtClean="0">
                <a:latin typeface="Century Schoolbook" panose="02040604050505020304" pitchFamily="18" charset="0"/>
              </a:rPr>
              <a:t> law school that sees the future of professional education and also aligns itself with the direction that the legal profession is taking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86210" y="6323856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[17]</a:t>
            </a:r>
            <a:endParaRPr lang="en-US" sz="1000" b="1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03924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9229" y="685800"/>
            <a:ext cx="71705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leadership and legal education: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t</a:t>
            </a:r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he progress that has been made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_____________________</a:t>
            </a:r>
            <a:endParaRPr lang="en-US" sz="3200" b="1" dirty="0">
              <a:solidFill>
                <a:srgbClr val="C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41893" y="2586335"/>
            <a:ext cx="4325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Century Schoolbook" panose="02040604050505020304" pitchFamily="18" charset="0"/>
              </a:rPr>
              <a:t>c</a:t>
            </a:r>
            <a:r>
              <a:rPr lang="en-US" sz="28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oncepts and methods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2497" y="3592945"/>
            <a:ext cx="75240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entury Schoolbook" panose="02040604050505020304" pitchFamily="18" charset="0"/>
              </a:rPr>
              <a:t>r</a:t>
            </a:r>
            <a:r>
              <a:rPr lang="en-US" sz="2400" dirty="0" smtClean="0">
                <a:latin typeface="Century Schoolbook" panose="02040604050505020304" pitchFamily="18" charset="0"/>
              </a:rPr>
              <a:t>elevancy and </a:t>
            </a:r>
            <a:r>
              <a:rPr lang="en-US" sz="2400" dirty="0" smtClean="0">
                <a:latin typeface="Century Schoolbook" panose="02040604050505020304" pitchFamily="18" charset="0"/>
              </a:rPr>
              <a:t>importance of leadership</a:t>
            </a:r>
          </a:p>
          <a:p>
            <a:pPr algn="ctr"/>
            <a:r>
              <a:rPr lang="en-US" sz="2400" dirty="0" smtClean="0">
                <a:latin typeface="Century Schoolbook" panose="02040604050505020304" pitchFamily="18" charset="0"/>
              </a:rPr>
              <a:t>alternative nomenclatures</a:t>
            </a:r>
            <a:endParaRPr lang="en-US" sz="2400" dirty="0" smtClean="0">
              <a:latin typeface="Century Schoolbook" panose="02040604050505020304" pitchFamily="18" charset="0"/>
            </a:endParaRPr>
          </a:p>
          <a:p>
            <a:pPr algn="ctr"/>
            <a:r>
              <a:rPr lang="en-US" sz="2400" dirty="0">
                <a:latin typeface="Century Schoolbook" panose="02040604050505020304" pitchFamily="18" charset="0"/>
              </a:rPr>
              <a:t>m</a:t>
            </a:r>
            <a:r>
              <a:rPr lang="en-US" sz="2400" dirty="0" smtClean="0">
                <a:latin typeface="Century Schoolbook" panose="02040604050505020304" pitchFamily="18" charset="0"/>
              </a:rPr>
              <a:t>odels and experimentation</a:t>
            </a:r>
          </a:p>
          <a:p>
            <a:pPr algn="ctr"/>
            <a:r>
              <a:rPr lang="en-US" sz="2400" dirty="0">
                <a:latin typeface="Century Schoolbook" panose="02040604050505020304" pitchFamily="18" charset="0"/>
              </a:rPr>
              <a:t>p</a:t>
            </a:r>
            <a:r>
              <a:rPr lang="en-US" sz="2400" dirty="0" smtClean="0">
                <a:latin typeface="Century Schoolbook" panose="02040604050505020304" pitchFamily="18" charset="0"/>
              </a:rPr>
              <a:t>edagogy – experiences, coaching, and reflection</a:t>
            </a:r>
            <a:endParaRPr lang="en-US" sz="2400" dirty="0" smtClean="0">
              <a:latin typeface="Century Schoolbook" panose="02040604050505020304" pitchFamily="18" charset="0"/>
            </a:endParaRPr>
          </a:p>
          <a:p>
            <a:pPr algn="ctr"/>
            <a:r>
              <a:rPr lang="en-US" sz="2400" dirty="0">
                <a:latin typeface="Century Schoolbook" panose="02040604050505020304" pitchFamily="18" charset="0"/>
              </a:rPr>
              <a:t>c</a:t>
            </a:r>
            <a:r>
              <a:rPr lang="en-US" sz="2400" dirty="0" smtClean="0">
                <a:latin typeface="Century Schoolbook" panose="02040604050505020304" pitchFamily="18" charset="0"/>
              </a:rPr>
              <a:t>ompetencies and learning outcomes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86210" y="6323856"/>
            <a:ext cx="357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[1]</a:t>
            </a:r>
          </a:p>
        </p:txBody>
      </p:sp>
    </p:spTree>
    <p:extLst>
      <p:ext uri="{BB962C8B-B14F-4D97-AF65-F5344CB8AC3E}">
        <p14:creationId xmlns:p14="http://schemas.microsoft.com/office/powerpoint/2010/main" val="189863403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9229" y="685800"/>
            <a:ext cx="71705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leadership and legal education: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t</a:t>
            </a:r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he progress that has been made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_____________________</a:t>
            </a:r>
            <a:endParaRPr lang="en-US" sz="3200" b="1" dirty="0">
              <a:solidFill>
                <a:srgbClr val="C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93402" y="2586335"/>
            <a:ext cx="14221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people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86210" y="6323856"/>
            <a:ext cx="357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[2]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2497" y="3528935"/>
            <a:ext cx="75240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entury Schoolbook" panose="02040604050505020304" pitchFamily="18" charset="0"/>
              </a:rPr>
              <a:t>“coalition of the willing”</a:t>
            </a:r>
          </a:p>
          <a:p>
            <a:pPr algn="ctr"/>
            <a:r>
              <a:rPr lang="en-US" sz="2400" dirty="0" smtClean="0">
                <a:latin typeface="Century Schoolbook" panose="02040604050505020304" pitchFamily="18" charset="0"/>
              </a:rPr>
              <a:t>leadership </a:t>
            </a:r>
            <a:r>
              <a:rPr lang="en-US" sz="2400" dirty="0" smtClean="0">
                <a:latin typeface="Century Schoolbook" panose="02040604050505020304" pitchFamily="18" charset="0"/>
              </a:rPr>
              <a:t>cohorts</a:t>
            </a:r>
          </a:p>
          <a:p>
            <a:pPr algn="ctr"/>
            <a:r>
              <a:rPr lang="en-US" sz="2400" dirty="0">
                <a:latin typeface="Century Schoolbook" panose="02040604050505020304" pitchFamily="18" charset="0"/>
              </a:rPr>
              <a:t>e</a:t>
            </a:r>
            <a:r>
              <a:rPr lang="en-US" sz="2400" dirty="0" smtClean="0">
                <a:latin typeface="Century Schoolbook" panose="02040604050505020304" pitchFamily="18" charset="0"/>
              </a:rPr>
              <a:t>xpanding </a:t>
            </a:r>
            <a:r>
              <a:rPr lang="en-US" sz="2400" dirty="0" smtClean="0">
                <a:latin typeface="Century Schoolbook" panose="02040604050505020304" pitchFamily="18" charset="0"/>
              </a:rPr>
              <a:t>adoption</a:t>
            </a:r>
            <a:endParaRPr lang="en-US" sz="2400" dirty="0" smtClean="0">
              <a:latin typeface="Century Schoolbook" panose="02040604050505020304" pitchFamily="18" charset="0"/>
            </a:endParaRPr>
          </a:p>
          <a:p>
            <a:pPr algn="ctr"/>
            <a:endParaRPr lang="en-US" sz="2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35874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36" y="990600"/>
            <a:ext cx="7551174" cy="3962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786210" y="6323856"/>
            <a:ext cx="357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[3]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09450" y="5257800"/>
            <a:ext cx="7274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Rogers’ Diffusion of Innovation Curve</a:t>
            </a:r>
            <a:endParaRPr lang="en-US" sz="2800" b="1" dirty="0">
              <a:solidFill>
                <a:schemeClr val="tx2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57263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1269" y="685800"/>
            <a:ext cx="542648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the leadership challenge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_____________________</a:t>
            </a:r>
            <a:endParaRPr lang="en-US" sz="3200" b="1" dirty="0">
              <a:solidFill>
                <a:srgbClr val="C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1712" y="2514600"/>
            <a:ext cx="670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Century Schoolbook" panose="02040604050505020304" pitchFamily="18" charset="0"/>
              </a:rPr>
              <a:t>What might members of the “coalition of the willing” – </a:t>
            </a:r>
            <a:r>
              <a:rPr lang="en-US" sz="2400" b="1" dirty="0">
                <a:latin typeface="Century Schoolbook" panose="02040604050505020304" pitchFamily="18" charset="0"/>
              </a:rPr>
              <a:t>the </a:t>
            </a:r>
            <a:r>
              <a:rPr lang="en-US" sz="2400" b="1" dirty="0" smtClean="0">
                <a:latin typeface="Century Schoolbook" panose="02040604050505020304" pitchFamily="18" charset="0"/>
              </a:rPr>
              <a:t>“innovators” </a:t>
            </a:r>
            <a:r>
              <a:rPr lang="en-US" sz="2400" b="1" dirty="0">
                <a:latin typeface="Century Schoolbook" panose="02040604050505020304" pitchFamily="18" charset="0"/>
              </a:rPr>
              <a:t>and </a:t>
            </a:r>
            <a:r>
              <a:rPr lang="en-US" sz="2400" b="1" dirty="0" smtClean="0">
                <a:latin typeface="Century Schoolbook" panose="02040604050505020304" pitchFamily="18" charset="0"/>
              </a:rPr>
              <a:t>“early adopters” </a:t>
            </a:r>
            <a:r>
              <a:rPr lang="en-US" sz="2400" b="1" dirty="0">
                <a:latin typeface="Century Schoolbook" panose="02040604050505020304" pitchFamily="18" charset="0"/>
              </a:rPr>
              <a:t>– do </a:t>
            </a:r>
            <a:r>
              <a:rPr lang="en-US" sz="2400" b="1" dirty="0" smtClean="0">
                <a:latin typeface="Century Schoolbook" panose="02040604050505020304" pitchFamily="18" charset="0"/>
              </a:rPr>
              <a:t>to influence the prospective “early majority” individuals to adopt?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86210" y="6323856"/>
            <a:ext cx="357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[4]</a:t>
            </a:r>
          </a:p>
        </p:txBody>
      </p:sp>
    </p:spTree>
    <p:extLst>
      <p:ext uri="{BB962C8B-B14F-4D97-AF65-F5344CB8AC3E}">
        <p14:creationId xmlns:p14="http://schemas.microsoft.com/office/powerpoint/2010/main" val="34666464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6712" y="685800"/>
            <a:ext cx="85956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w</a:t>
            </a:r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hat is the “innovation” to be adopted?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 _____________________</a:t>
            </a:r>
            <a:endParaRPr lang="en-US" sz="3200" b="1" dirty="0">
              <a:solidFill>
                <a:srgbClr val="C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5639" y="2180417"/>
            <a:ext cx="66377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entury Schoolbook" panose="02040604050505020304" pitchFamily="18" charset="0"/>
              </a:rPr>
              <a:t>purposeful institutional support for leadership development</a:t>
            </a:r>
          </a:p>
          <a:p>
            <a:pPr algn="ctr"/>
            <a:r>
              <a:rPr lang="en-US" sz="2400" b="1" dirty="0" smtClean="0">
                <a:latin typeface="Century Schoolbook" panose="02040604050505020304" pitchFamily="18" charset="0"/>
              </a:rPr>
              <a:t>(or professional identity formation)</a:t>
            </a:r>
          </a:p>
          <a:p>
            <a:pPr algn="just"/>
            <a:endParaRPr lang="en-US" sz="2400" b="1" dirty="0">
              <a:latin typeface="Century Schoolbook" panose="02040604050505020304" pitchFamily="18" charset="0"/>
            </a:endParaRPr>
          </a:p>
          <a:p>
            <a:pPr algn="ctr"/>
            <a:r>
              <a:rPr lang="en-US" sz="2400" b="1" dirty="0">
                <a:latin typeface="Century Schoolbook" panose="02040604050505020304" pitchFamily="18" charset="0"/>
              </a:rPr>
              <a:t>c</a:t>
            </a:r>
            <a:r>
              <a:rPr lang="en-US" sz="2400" b="1" dirty="0" smtClean="0">
                <a:latin typeface="Century Schoolbook" panose="02040604050505020304" pitchFamily="18" charset="0"/>
              </a:rPr>
              <a:t>urrently, two general forms or models:</a:t>
            </a:r>
          </a:p>
          <a:p>
            <a:pPr algn="ctr"/>
            <a:r>
              <a:rPr lang="en-US" sz="2400" b="1" dirty="0" smtClean="0">
                <a:latin typeface="Century Schoolbook" panose="02040604050505020304" pitchFamily="18" charset="0"/>
              </a:rPr>
              <a:t> curated program</a:t>
            </a:r>
          </a:p>
          <a:p>
            <a:pPr algn="ctr"/>
            <a:r>
              <a:rPr lang="en-US" sz="2400" b="1" dirty="0">
                <a:latin typeface="Century Schoolbook" panose="02040604050505020304" pitchFamily="18" charset="0"/>
              </a:rPr>
              <a:t>c</a:t>
            </a:r>
            <a:r>
              <a:rPr lang="en-US" sz="2400" b="1" dirty="0" smtClean="0">
                <a:latin typeface="Century Schoolbook" panose="02040604050505020304" pitchFamily="18" charset="0"/>
              </a:rPr>
              <a:t>ompetencies</a:t>
            </a:r>
          </a:p>
          <a:p>
            <a:pPr algn="ctr"/>
            <a:endParaRPr lang="en-US" sz="2400" b="1" dirty="0">
              <a:latin typeface="Century Schoolbook" panose="02040604050505020304" pitchFamily="18" charset="0"/>
            </a:endParaRPr>
          </a:p>
          <a:p>
            <a:pPr algn="ctr"/>
            <a:r>
              <a:rPr lang="en-US" sz="2400" b="1" dirty="0">
                <a:latin typeface="Century Schoolbook" panose="02040604050505020304" pitchFamily="18" charset="0"/>
              </a:rPr>
              <a:t>c</a:t>
            </a:r>
            <a:r>
              <a:rPr lang="en-US" sz="2400" b="1" dirty="0" smtClean="0">
                <a:latin typeface="Century Schoolbook" panose="02040604050505020304" pitchFamily="18" charset="0"/>
              </a:rPr>
              <a:t>ontinuing to undergo reinvention</a:t>
            </a:r>
          </a:p>
          <a:p>
            <a:pPr algn="just"/>
            <a:endParaRPr lang="en-US" sz="2400" b="1" dirty="0">
              <a:latin typeface="Century Schoolbook" panose="020406040505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86210" y="6323856"/>
            <a:ext cx="357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[5]</a:t>
            </a:r>
          </a:p>
        </p:txBody>
      </p:sp>
    </p:spTree>
    <p:extLst>
      <p:ext uri="{BB962C8B-B14F-4D97-AF65-F5344CB8AC3E}">
        <p14:creationId xmlns:p14="http://schemas.microsoft.com/office/powerpoint/2010/main" val="423251830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3441" y="685800"/>
            <a:ext cx="654217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the prospective next adopters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 _____________________</a:t>
            </a:r>
            <a:endParaRPr lang="en-US" sz="3200" b="1" dirty="0">
              <a:solidFill>
                <a:srgbClr val="C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01493" y="2140803"/>
            <a:ext cx="4006071" cy="830997"/>
          </a:xfrm>
          <a:prstGeom prst="rect">
            <a:avLst/>
          </a:prstGeom>
          <a:solidFill>
            <a:srgbClr val="C00000"/>
          </a:solidFill>
          <a:ln w="50800">
            <a:solidFill>
              <a:srgbClr val="C00000">
                <a:alpha val="9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entury Schoolbook" panose="02040604050505020304" pitchFamily="18" charset="0"/>
              </a:rPr>
              <a:t>Early Majority</a:t>
            </a:r>
          </a:p>
          <a:p>
            <a:pPr algn="ctr"/>
            <a:r>
              <a:rPr lang="en-US" sz="2400" b="1" i="1" dirty="0" smtClean="0">
                <a:solidFill>
                  <a:schemeClr val="bg1"/>
                </a:solidFill>
                <a:latin typeface="Century Schoolbook" panose="02040604050505020304" pitchFamily="18" charset="0"/>
              </a:rPr>
              <a:t>deliberate</a:t>
            </a:r>
            <a:endParaRPr lang="en-US" sz="2400" b="1" dirty="0" smtClean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01492" y="3512403"/>
            <a:ext cx="4006071" cy="830997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alpha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Late Majority</a:t>
            </a:r>
          </a:p>
          <a:p>
            <a:pPr algn="ctr"/>
            <a:r>
              <a:rPr lang="en-US" sz="2400" b="1" i="1" dirty="0" smtClean="0">
                <a:latin typeface="Century Schoolbook" panose="02040604050505020304" pitchFamily="18" charset="0"/>
              </a:rPr>
              <a:t>skeptical</a:t>
            </a:r>
            <a:endParaRPr lang="en-US" sz="2400" b="1" dirty="0" smtClean="0">
              <a:latin typeface="Century Schoolbook" panose="020406040505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01491" y="4960203"/>
            <a:ext cx="4006071" cy="83099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alpha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Laggards</a:t>
            </a:r>
          </a:p>
          <a:p>
            <a:pPr algn="ctr"/>
            <a:r>
              <a:rPr lang="en-US" sz="2400" b="1" i="1" dirty="0" smtClean="0">
                <a:latin typeface="Century Schoolbook" panose="02040604050505020304" pitchFamily="18" charset="0"/>
              </a:rPr>
              <a:t>traditional</a:t>
            </a:r>
            <a:endParaRPr lang="en-US" sz="2400" b="1" dirty="0" smtClean="0">
              <a:latin typeface="Century Schoolbook" panose="020406040505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86210" y="6323856"/>
            <a:ext cx="357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[6]</a:t>
            </a:r>
          </a:p>
        </p:txBody>
      </p:sp>
    </p:spTree>
    <p:extLst>
      <p:ext uri="{BB962C8B-B14F-4D97-AF65-F5344CB8AC3E}">
        <p14:creationId xmlns:p14="http://schemas.microsoft.com/office/powerpoint/2010/main" val="424672431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63411" y="685800"/>
            <a:ext cx="528221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law school stakeholders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_____________________</a:t>
            </a:r>
            <a:endParaRPr lang="en-US" sz="3200" b="1" dirty="0">
              <a:solidFill>
                <a:srgbClr val="C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67178" y="5569803"/>
            <a:ext cx="46746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2400" b="1" dirty="0" smtClean="0">
              <a:latin typeface="Century Schoolbook" panose="02040604050505020304" pitchFamily="18" charset="0"/>
            </a:endParaRPr>
          </a:p>
          <a:p>
            <a:pPr algn="ctr"/>
            <a:r>
              <a:rPr lang="en-US" sz="2400" b="1" i="1" dirty="0" smtClean="0">
                <a:latin typeface="Century Schoolbook" panose="02040604050505020304" pitchFamily="18" charset="0"/>
              </a:rPr>
              <a:t>interests vary, but </a:t>
            </a:r>
            <a:r>
              <a:rPr lang="en-US" sz="2400" b="1" i="1" dirty="0" smtClean="0">
                <a:latin typeface="Century Schoolbook" panose="02040604050505020304" pitchFamily="18" charset="0"/>
              </a:rPr>
              <a:t>converge</a:t>
            </a:r>
            <a:endParaRPr lang="en-US" sz="2400" b="1" i="1" dirty="0" smtClean="0">
              <a:latin typeface="Century Schoolbook" panose="020406040505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2510" y="2057400"/>
            <a:ext cx="75240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entury Schoolbook" panose="02040604050505020304" pitchFamily="18" charset="0"/>
              </a:rPr>
              <a:t>faculty</a:t>
            </a:r>
          </a:p>
          <a:p>
            <a:pPr algn="ctr"/>
            <a:r>
              <a:rPr lang="en-US" sz="2400" b="1" dirty="0">
                <a:latin typeface="Century Schoolbook" panose="02040604050505020304" pitchFamily="18" charset="0"/>
              </a:rPr>
              <a:t>s</a:t>
            </a:r>
            <a:r>
              <a:rPr lang="en-US" sz="2400" b="1" dirty="0" smtClean="0">
                <a:latin typeface="Century Schoolbook" panose="02040604050505020304" pitchFamily="18" charset="0"/>
              </a:rPr>
              <a:t>taff</a:t>
            </a:r>
          </a:p>
          <a:p>
            <a:pPr algn="ctr"/>
            <a:r>
              <a:rPr lang="en-US" sz="2400" b="1" dirty="0">
                <a:latin typeface="Century Schoolbook" panose="02040604050505020304" pitchFamily="18" charset="0"/>
              </a:rPr>
              <a:t>a</a:t>
            </a:r>
            <a:r>
              <a:rPr lang="en-US" sz="2400" b="1" dirty="0" smtClean="0">
                <a:latin typeface="Century Schoolbook" panose="02040604050505020304" pitchFamily="18" charset="0"/>
              </a:rPr>
              <a:t>ssociate deans</a:t>
            </a:r>
          </a:p>
          <a:p>
            <a:pPr algn="ctr"/>
            <a:r>
              <a:rPr lang="en-US" sz="2400" b="1" dirty="0" smtClean="0">
                <a:latin typeface="Century Schoolbook" panose="02040604050505020304" pitchFamily="18" charset="0"/>
              </a:rPr>
              <a:t>dean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86210" y="6323856"/>
            <a:ext cx="357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[7]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01831" y="3657600"/>
            <a:ext cx="4405373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pPr algn="ctr"/>
            <a:r>
              <a:rPr lang="en-US" sz="2400" b="1" dirty="0">
                <a:latin typeface="Century Schoolbook" panose="02040604050505020304" pitchFamily="18" charset="0"/>
              </a:rPr>
              <a:t>students</a:t>
            </a:r>
          </a:p>
          <a:p>
            <a:pPr algn="ctr"/>
            <a:r>
              <a:rPr lang="en-US" sz="2400" b="1" dirty="0">
                <a:latin typeface="Century Schoolbook" panose="02040604050505020304" pitchFamily="18" charset="0"/>
              </a:rPr>
              <a:t>employers</a:t>
            </a:r>
          </a:p>
          <a:p>
            <a:pPr algn="ctr"/>
            <a:r>
              <a:rPr lang="en-US" sz="2400" b="1" dirty="0">
                <a:latin typeface="Century Schoolbook" panose="02040604050505020304" pitchFamily="18" charset="0"/>
              </a:rPr>
              <a:t>alumni</a:t>
            </a:r>
          </a:p>
          <a:p>
            <a:pPr algn="ctr"/>
            <a:r>
              <a:rPr lang="en-US" sz="2400" b="1" dirty="0">
                <a:latin typeface="Century Schoolbook" panose="02040604050505020304" pitchFamily="18" charset="0"/>
              </a:rPr>
              <a:t>members of the profession</a:t>
            </a:r>
          </a:p>
        </p:txBody>
      </p:sp>
    </p:spTree>
    <p:extLst>
      <p:ext uri="{BB962C8B-B14F-4D97-AF65-F5344CB8AC3E}">
        <p14:creationId xmlns:p14="http://schemas.microsoft.com/office/powerpoint/2010/main" val="266682627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365" y="685800"/>
            <a:ext cx="705834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approaching the Early Majority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 _____________________</a:t>
            </a:r>
            <a:endParaRPr lang="en-US" sz="3200" b="1" dirty="0">
              <a:solidFill>
                <a:srgbClr val="C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86210" y="6323856"/>
            <a:ext cx="357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Century Schoolbook" panose="02040604050505020304" pitchFamily="18" charset="0"/>
              </a:rPr>
              <a:t>[8]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3164" y="2199144"/>
            <a:ext cx="5562741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atin typeface="Century Schoolbook" panose="02040604050505020304" pitchFamily="18" charset="0"/>
              </a:rPr>
              <a:t>pragmatic</a:t>
            </a:r>
            <a:endParaRPr lang="en-US" sz="2400" b="1" dirty="0" smtClean="0">
              <a:latin typeface="Century Schoolbook" panose="02040604050505020304" pitchFamily="18" charset="0"/>
            </a:endParaRPr>
          </a:p>
          <a:p>
            <a:pPr algn="ctr"/>
            <a:r>
              <a:rPr lang="en-US" sz="2400" b="1" dirty="0">
                <a:latin typeface="Century Schoolbook" panose="02040604050505020304" pitchFamily="18" charset="0"/>
              </a:rPr>
              <a:t>m</a:t>
            </a:r>
            <a:r>
              <a:rPr lang="en-US" sz="2400" b="1" dirty="0" smtClean="0">
                <a:latin typeface="Century Schoolbook" panose="02040604050505020304" pitchFamily="18" charset="0"/>
              </a:rPr>
              <a:t>ainstream</a:t>
            </a:r>
          </a:p>
          <a:p>
            <a:pPr algn="ctr"/>
            <a:r>
              <a:rPr lang="en-US" sz="2400" b="1" dirty="0">
                <a:latin typeface="Century Schoolbook" panose="02040604050505020304" pitchFamily="18" charset="0"/>
              </a:rPr>
              <a:t>b</a:t>
            </a:r>
            <a:r>
              <a:rPr lang="en-US" sz="2400" b="1" dirty="0" smtClean="0">
                <a:latin typeface="Century Schoolbook" panose="02040604050505020304" pitchFamily="18" charset="0"/>
              </a:rPr>
              <a:t>est practices</a:t>
            </a:r>
          </a:p>
          <a:p>
            <a:pPr algn="ctr"/>
            <a:r>
              <a:rPr lang="en-US" sz="2400" b="1" dirty="0" smtClean="0">
                <a:latin typeface="Century Schoolbook" panose="02040604050505020304" pitchFamily="18" charset="0"/>
              </a:rPr>
              <a:t>ease of use</a:t>
            </a:r>
          </a:p>
          <a:p>
            <a:pPr algn="ctr"/>
            <a:r>
              <a:rPr lang="en-US" sz="2400" b="1" dirty="0">
                <a:latin typeface="Century Schoolbook" panose="02040604050505020304" pitchFamily="18" charset="0"/>
              </a:rPr>
              <a:t>s</a:t>
            </a:r>
            <a:r>
              <a:rPr lang="en-US" sz="2400" b="1" dirty="0" smtClean="0">
                <a:latin typeface="Century Schoolbook" panose="02040604050505020304" pitchFamily="18" charset="0"/>
              </a:rPr>
              <a:t>upport</a:t>
            </a:r>
          </a:p>
          <a:p>
            <a:pPr algn="ctr"/>
            <a:endParaRPr lang="en-US" sz="2400" b="1" dirty="0">
              <a:latin typeface="Century Schoolbook" panose="02040604050505020304" pitchFamily="18" charset="0"/>
            </a:endParaRPr>
          </a:p>
          <a:p>
            <a:pPr algn="ctr"/>
            <a:r>
              <a:rPr lang="en-US" sz="2400" b="1" dirty="0">
                <a:latin typeface="Century Schoolbook" panose="02040604050505020304" pitchFamily="18" charset="0"/>
              </a:rPr>
              <a:t>reduce risk and </a:t>
            </a:r>
            <a:r>
              <a:rPr lang="en-US" sz="2400" b="1" dirty="0" smtClean="0">
                <a:latin typeface="Century Schoolbook" panose="02040604050505020304" pitchFamily="18" charset="0"/>
              </a:rPr>
              <a:t>uncertainty</a:t>
            </a:r>
          </a:p>
          <a:p>
            <a:pPr algn="ctr"/>
            <a:r>
              <a:rPr lang="en-US" sz="2400" b="1" dirty="0" smtClean="0">
                <a:latin typeface="Century Schoolbook" panose="02040604050505020304" pitchFamily="18" charset="0"/>
              </a:rPr>
              <a:t>reinvent</a:t>
            </a:r>
          </a:p>
          <a:p>
            <a:pPr algn="ctr"/>
            <a:endParaRPr lang="en-US" sz="2400" b="1" dirty="0" smtClean="0">
              <a:latin typeface="Century Schoolbook" panose="02040604050505020304" pitchFamily="18" charset="0"/>
            </a:endParaRPr>
          </a:p>
          <a:p>
            <a:pPr algn="ctr"/>
            <a:r>
              <a:rPr lang="en-US" sz="2400" b="1" dirty="0">
                <a:latin typeface="Century Schoolbook" panose="02040604050505020304" pitchFamily="18" charset="0"/>
              </a:rPr>
              <a:t>o</a:t>
            </a:r>
            <a:r>
              <a:rPr lang="en-US" sz="2400" b="1" dirty="0" smtClean="0">
                <a:latin typeface="Century Schoolbook" panose="02040604050505020304" pitchFamily="18" charset="0"/>
              </a:rPr>
              <a:t>pinion leaders and the </a:t>
            </a:r>
            <a:r>
              <a:rPr lang="en-US" sz="2400" b="1" dirty="0" smtClean="0">
                <a:latin typeface="Century Schoolbook" panose="02040604050505020304" pitchFamily="18" charset="0"/>
              </a:rPr>
              <a:t>influence</a:t>
            </a:r>
          </a:p>
          <a:p>
            <a:pPr algn="ctr"/>
            <a:r>
              <a:rPr lang="en-US" sz="2400" b="1" dirty="0" smtClean="0">
                <a:latin typeface="Century Schoolbook" panose="02040604050505020304" pitchFamily="18" charset="0"/>
              </a:rPr>
              <a:t>of reputable adopters</a:t>
            </a:r>
          </a:p>
        </p:txBody>
      </p:sp>
    </p:spTree>
    <p:extLst>
      <p:ext uri="{BB962C8B-B14F-4D97-AF65-F5344CB8AC3E}">
        <p14:creationId xmlns:p14="http://schemas.microsoft.com/office/powerpoint/2010/main" val="305018983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42410</TotalTime>
  <Words>1179</Words>
  <Application>Microsoft Office PowerPoint</Application>
  <PresentationFormat>On-screen Show (4:3)</PresentationFormat>
  <Paragraphs>251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Law School Leadership and  Leadership Development for Developing Lawyers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Becoming A Professional</dc:title>
  <dc:creator>bilionld</dc:creator>
  <cp:lastModifiedBy>Windows User</cp:lastModifiedBy>
  <cp:revision>182</cp:revision>
  <cp:lastPrinted>2018-03-18T21:01:38Z</cp:lastPrinted>
  <dcterms:created xsi:type="dcterms:W3CDTF">2012-08-16T14:25:41Z</dcterms:created>
  <dcterms:modified xsi:type="dcterms:W3CDTF">2018-03-18T22:20:58Z</dcterms:modified>
</cp:coreProperties>
</file>