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63" r:id="rId2"/>
    <p:sldId id="555" r:id="rId3"/>
    <p:sldId id="504" r:id="rId4"/>
    <p:sldId id="494" r:id="rId5"/>
    <p:sldId id="562" r:id="rId6"/>
    <p:sldId id="479" r:id="rId7"/>
    <p:sldId id="506" r:id="rId8"/>
    <p:sldId id="458" r:id="rId9"/>
    <p:sldId id="491" r:id="rId10"/>
    <p:sldId id="561" r:id="rId11"/>
    <p:sldId id="492" r:id="rId12"/>
    <p:sldId id="422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212" autoAdjust="0"/>
    <p:restoredTop sz="93825" autoAdjust="0"/>
  </p:normalViewPr>
  <p:slideViewPr>
    <p:cSldViewPr snapToGrid="0" snapToObjects="1">
      <p:cViewPr varScale="1">
        <p:scale>
          <a:sx n="88" d="100"/>
          <a:sy n="88" d="100"/>
        </p:scale>
        <p:origin x="19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F0A33-ADB1-47A5-A5DA-AA1A527134D8}" type="doc">
      <dgm:prSet loTypeId="urn:microsoft.com/office/officeart/2005/8/layout/pyramid1" loCatId="pyramid" qsTypeId="urn:microsoft.com/office/officeart/2005/8/quickstyle/simple3" qsCatId="simple" csTypeId="urn:microsoft.com/office/officeart/2005/8/colors/accent1_5" csCatId="accent1" phldr="1"/>
      <dgm:spPr/>
    </dgm:pt>
    <dgm:pt modelId="{ACEB5ACD-8533-428B-A5E8-7BEEDB5367C3}">
      <dgm:prSet phldrT="[Text]"/>
      <dgm:spPr/>
      <dgm:t>
        <a:bodyPr/>
        <a:lstStyle/>
        <a:p>
          <a:pPr algn="ctr"/>
          <a:endParaRPr lang="en-US" dirty="0"/>
        </a:p>
        <a:p>
          <a:pPr algn="ctr"/>
          <a:r>
            <a:rPr lang="en-US" dirty="0"/>
            <a:t>Leadership</a:t>
          </a:r>
        </a:p>
        <a:p>
          <a:pPr algn="ctr"/>
          <a:r>
            <a:rPr lang="en-US" dirty="0"/>
            <a:t>&amp; Identity</a:t>
          </a:r>
        </a:p>
      </dgm:t>
    </dgm:pt>
    <dgm:pt modelId="{38D815E2-84CD-4A79-B8DB-09843465B655}" type="parTrans" cxnId="{023414CD-9A4C-4D4A-BB7C-EC709615B39F}">
      <dgm:prSet/>
      <dgm:spPr/>
      <dgm:t>
        <a:bodyPr/>
        <a:lstStyle/>
        <a:p>
          <a:endParaRPr lang="en-US"/>
        </a:p>
      </dgm:t>
    </dgm:pt>
    <dgm:pt modelId="{7D9FF047-8981-4AF0-922E-92D2C6C9AA21}" type="sibTrans" cxnId="{023414CD-9A4C-4D4A-BB7C-EC709615B39F}">
      <dgm:prSet/>
      <dgm:spPr/>
      <dgm:t>
        <a:bodyPr/>
        <a:lstStyle/>
        <a:p>
          <a:endParaRPr lang="en-US"/>
        </a:p>
      </dgm:t>
    </dgm:pt>
    <dgm:pt modelId="{75AAFBE3-313B-4006-B2CE-8207196744C1}">
      <dgm:prSet phldrT="[Text]"/>
      <dgm:spPr/>
      <dgm:t>
        <a:bodyPr/>
        <a:lstStyle/>
        <a:p>
          <a:r>
            <a:rPr lang="en-US" dirty="0"/>
            <a:t>Performance &amp; Communication Skills</a:t>
          </a:r>
        </a:p>
      </dgm:t>
    </dgm:pt>
    <dgm:pt modelId="{2652D11C-7D78-48F8-81DA-8863A683A2BA}" type="parTrans" cxnId="{9882367D-FB51-486C-A922-983101F3100B}">
      <dgm:prSet/>
      <dgm:spPr/>
      <dgm:t>
        <a:bodyPr/>
        <a:lstStyle/>
        <a:p>
          <a:endParaRPr lang="en-US"/>
        </a:p>
      </dgm:t>
    </dgm:pt>
    <dgm:pt modelId="{30263F95-B6CE-46EE-A414-DE0B716BC127}" type="sibTrans" cxnId="{9882367D-FB51-486C-A922-983101F3100B}">
      <dgm:prSet/>
      <dgm:spPr/>
      <dgm:t>
        <a:bodyPr/>
        <a:lstStyle/>
        <a:p>
          <a:endParaRPr lang="en-US"/>
        </a:p>
      </dgm:t>
    </dgm:pt>
    <dgm:pt modelId="{1A2B71F1-0A4C-4A91-BE70-DBEF8509D349}">
      <dgm:prSet phldrT="[Text]"/>
      <dgm:spPr/>
      <dgm:t>
        <a:bodyPr/>
        <a:lstStyle/>
        <a:p>
          <a:r>
            <a:rPr lang="en-US" dirty="0"/>
            <a:t>Knowledge</a:t>
          </a:r>
        </a:p>
        <a:p>
          <a:r>
            <a:rPr lang="en-US" dirty="0"/>
            <a:t>Law - Business-Culture</a:t>
          </a:r>
        </a:p>
      </dgm:t>
    </dgm:pt>
    <dgm:pt modelId="{7BACBDB6-0635-48BF-9A9F-B7181E9B358B}" type="parTrans" cxnId="{33685CB8-B155-485D-96F4-B8B448D9D7EF}">
      <dgm:prSet/>
      <dgm:spPr/>
      <dgm:t>
        <a:bodyPr/>
        <a:lstStyle/>
        <a:p>
          <a:endParaRPr lang="en-US"/>
        </a:p>
      </dgm:t>
    </dgm:pt>
    <dgm:pt modelId="{E334236B-49E3-4EF7-947B-EC530BCE2F18}" type="sibTrans" cxnId="{33685CB8-B155-485D-96F4-B8B448D9D7EF}">
      <dgm:prSet/>
      <dgm:spPr/>
      <dgm:t>
        <a:bodyPr/>
        <a:lstStyle/>
        <a:p>
          <a:endParaRPr lang="en-US"/>
        </a:p>
      </dgm:t>
    </dgm:pt>
    <dgm:pt modelId="{5B6B9556-8635-47B2-8B28-4352769A44CC}">
      <dgm:prSet/>
      <dgm:spPr/>
      <dgm:t>
        <a:bodyPr/>
        <a:lstStyle/>
        <a:p>
          <a:r>
            <a:rPr lang="en-US" dirty="0"/>
            <a:t>Analysis &amp; Application</a:t>
          </a:r>
        </a:p>
      </dgm:t>
    </dgm:pt>
    <dgm:pt modelId="{F4CFA82D-6867-4888-83DE-05CC2F969ED3}" type="parTrans" cxnId="{A3B91C60-8342-420A-BE3D-BCE3683DD0F3}">
      <dgm:prSet/>
      <dgm:spPr/>
      <dgm:t>
        <a:bodyPr/>
        <a:lstStyle/>
        <a:p>
          <a:endParaRPr lang="en-US"/>
        </a:p>
      </dgm:t>
    </dgm:pt>
    <dgm:pt modelId="{5D6E1DE6-52F6-4C73-B885-22FBCB5E9CF5}" type="sibTrans" cxnId="{A3B91C60-8342-420A-BE3D-BCE3683DD0F3}">
      <dgm:prSet/>
      <dgm:spPr/>
      <dgm:t>
        <a:bodyPr/>
        <a:lstStyle/>
        <a:p>
          <a:endParaRPr lang="en-US"/>
        </a:p>
      </dgm:t>
    </dgm:pt>
    <dgm:pt modelId="{7C3ECA63-05CE-4678-AC69-90A5A2968A22}" type="pres">
      <dgm:prSet presAssocID="{0E1F0A33-ADB1-47A5-A5DA-AA1A527134D8}" presName="Name0" presStyleCnt="0">
        <dgm:presLayoutVars>
          <dgm:dir/>
          <dgm:animLvl val="lvl"/>
          <dgm:resizeHandles val="exact"/>
        </dgm:presLayoutVars>
      </dgm:prSet>
      <dgm:spPr/>
    </dgm:pt>
    <dgm:pt modelId="{19F3D73A-31AF-4ADC-ABE1-CB795B7E5A24}" type="pres">
      <dgm:prSet presAssocID="{ACEB5ACD-8533-428B-A5E8-7BEEDB5367C3}" presName="Name8" presStyleCnt="0"/>
      <dgm:spPr/>
    </dgm:pt>
    <dgm:pt modelId="{004FD1AC-CB4B-4338-B909-CDD85D0C0003}" type="pres">
      <dgm:prSet presAssocID="{ACEB5ACD-8533-428B-A5E8-7BEEDB5367C3}" presName="level" presStyleLbl="node1" presStyleIdx="0" presStyleCnt="4" custScaleY="85197">
        <dgm:presLayoutVars>
          <dgm:chMax val="1"/>
          <dgm:bulletEnabled val="1"/>
        </dgm:presLayoutVars>
      </dgm:prSet>
      <dgm:spPr/>
    </dgm:pt>
    <dgm:pt modelId="{CFFCA90D-D5C8-4B5C-9EC1-0DACD141B8B1}" type="pres">
      <dgm:prSet presAssocID="{ACEB5ACD-8533-428B-A5E8-7BEEDB5367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C988110-D403-4BA3-8842-C3EC213A2E15}" type="pres">
      <dgm:prSet presAssocID="{75AAFBE3-313B-4006-B2CE-8207196744C1}" presName="Name8" presStyleCnt="0"/>
      <dgm:spPr/>
    </dgm:pt>
    <dgm:pt modelId="{11D44064-C999-460D-A8B1-5AF9F2A662CE}" type="pres">
      <dgm:prSet presAssocID="{75AAFBE3-313B-4006-B2CE-8207196744C1}" presName="level" presStyleLbl="node1" presStyleIdx="1" presStyleCnt="4" custScaleY="57384">
        <dgm:presLayoutVars>
          <dgm:chMax val="1"/>
          <dgm:bulletEnabled val="1"/>
        </dgm:presLayoutVars>
      </dgm:prSet>
      <dgm:spPr/>
    </dgm:pt>
    <dgm:pt modelId="{19C8F333-4C1C-4926-9FC2-D04AAE7D85AA}" type="pres">
      <dgm:prSet presAssocID="{75AAFBE3-313B-4006-B2CE-8207196744C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1D1C26-946F-44E8-9045-3BDBE7690A50}" type="pres">
      <dgm:prSet presAssocID="{5B6B9556-8635-47B2-8B28-4352769A44CC}" presName="Name8" presStyleCnt="0"/>
      <dgm:spPr/>
    </dgm:pt>
    <dgm:pt modelId="{D2075A13-5494-4D10-BA0E-6BF7AB9E0F1C}" type="pres">
      <dgm:prSet presAssocID="{5B6B9556-8635-47B2-8B28-4352769A44CC}" presName="level" presStyleLbl="node1" presStyleIdx="2" presStyleCnt="4" custScaleY="51778" custLinFactNeighborX="160" custLinFactNeighborY="-627">
        <dgm:presLayoutVars>
          <dgm:chMax val="1"/>
          <dgm:bulletEnabled val="1"/>
        </dgm:presLayoutVars>
      </dgm:prSet>
      <dgm:spPr/>
    </dgm:pt>
    <dgm:pt modelId="{0893A160-4BAC-492C-99D9-2B4CCB578766}" type="pres">
      <dgm:prSet presAssocID="{5B6B9556-8635-47B2-8B28-4352769A44C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3A50661-4071-4DB6-97AD-A1D676BC7083}" type="pres">
      <dgm:prSet presAssocID="{1A2B71F1-0A4C-4A91-BE70-DBEF8509D349}" presName="Name8" presStyleCnt="0"/>
      <dgm:spPr/>
    </dgm:pt>
    <dgm:pt modelId="{F92E8D82-ADB1-48B1-816A-250C86DEE84E}" type="pres">
      <dgm:prSet presAssocID="{1A2B71F1-0A4C-4A91-BE70-DBEF8509D349}" presName="level" presStyleLbl="node1" presStyleIdx="3" presStyleCnt="4" custScaleY="49892">
        <dgm:presLayoutVars>
          <dgm:chMax val="1"/>
          <dgm:bulletEnabled val="1"/>
        </dgm:presLayoutVars>
      </dgm:prSet>
      <dgm:spPr/>
    </dgm:pt>
    <dgm:pt modelId="{9402B283-43E5-45D8-B601-661AC6CB1C7D}" type="pres">
      <dgm:prSet presAssocID="{1A2B71F1-0A4C-4A91-BE70-DBEF8509D34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80F1052-4F69-D949-B84E-F54784A68FAF}" type="presOf" srcId="{ACEB5ACD-8533-428B-A5E8-7BEEDB5367C3}" destId="{CFFCA90D-D5C8-4B5C-9EC1-0DACD141B8B1}" srcOrd="1" destOrd="0" presId="urn:microsoft.com/office/officeart/2005/8/layout/pyramid1"/>
    <dgm:cxn modelId="{239BE657-AF1D-AC43-89A7-09A58A738530}" type="presOf" srcId="{1A2B71F1-0A4C-4A91-BE70-DBEF8509D349}" destId="{F92E8D82-ADB1-48B1-816A-250C86DEE84E}" srcOrd="0" destOrd="0" presId="urn:microsoft.com/office/officeart/2005/8/layout/pyramid1"/>
    <dgm:cxn modelId="{A3B91C60-8342-420A-BE3D-BCE3683DD0F3}" srcId="{0E1F0A33-ADB1-47A5-A5DA-AA1A527134D8}" destId="{5B6B9556-8635-47B2-8B28-4352769A44CC}" srcOrd="2" destOrd="0" parTransId="{F4CFA82D-6867-4888-83DE-05CC2F969ED3}" sibTransId="{5D6E1DE6-52F6-4C73-B885-22FBCB5E9CF5}"/>
    <dgm:cxn modelId="{9882367D-FB51-486C-A922-983101F3100B}" srcId="{0E1F0A33-ADB1-47A5-A5DA-AA1A527134D8}" destId="{75AAFBE3-313B-4006-B2CE-8207196744C1}" srcOrd="1" destOrd="0" parTransId="{2652D11C-7D78-48F8-81DA-8863A683A2BA}" sibTransId="{30263F95-B6CE-46EE-A414-DE0B716BC127}"/>
    <dgm:cxn modelId="{226D1D8D-14F8-3C44-9566-9203D5CA4A73}" type="presOf" srcId="{5B6B9556-8635-47B2-8B28-4352769A44CC}" destId="{0893A160-4BAC-492C-99D9-2B4CCB578766}" srcOrd="1" destOrd="0" presId="urn:microsoft.com/office/officeart/2005/8/layout/pyramid1"/>
    <dgm:cxn modelId="{0D32F89C-8F1F-E548-9800-E12B346131A1}" type="presOf" srcId="{75AAFBE3-313B-4006-B2CE-8207196744C1}" destId="{19C8F333-4C1C-4926-9FC2-D04AAE7D85AA}" srcOrd="1" destOrd="0" presId="urn:microsoft.com/office/officeart/2005/8/layout/pyramid1"/>
    <dgm:cxn modelId="{33685CB8-B155-485D-96F4-B8B448D9D7EF}" srcId="{0E1F0A33-ADB1-47A5-A5DA-AA1A527134D8}" destId="{1A2B71F1-0A4C-4A91-BE70-DBEF8509D349}" srcOrd="3" destOrd="0" parTransId="{7BACBDB6-0635-48BF-9A9F-B7181E9B358B}" sibTransId="{E334236B-49E3-4EF7-947B-EC530BCE2F18}"/>
    <dgm:cxn modelId="{957562C8-68C3-484C-A359-A17C8E9F4C56}" type="presOf" srcId="{1A2B71F1-0A4C-4A91-BE70-DBEF8509D349}" destId="{9402B283-43E5-45D8-B601-661AC6CB1C7D}" srcOrd="1" destOrd="0" presId="urn:microsoft.com/office/officeart/2005/8/layout/pyramid1"/>
    <dgm:cxn modelId="{0EE9EBC8-5F5A-E949-89E5-AE4B6F7C9B64}" type="presOf" srcId="{ACEB5ACD-8533-428B-A5E8-7BEEDB5367C3}" destId="{004FD1AC-CB4B-4338-B909-CDD85D0C0003}" srcOrd="0" destOrd="0" presId="urn:microsoft.com/office/officeart/2005/8/layout/pyramid1"/>
    <dgm:cxn modelId="{023414CD-9A4C-4D4A-BB7C-EC709615B39F}" srcId="{0E1F0A33-ADB1-47A5-A5DA-AA1A527134D8}" destId="{ACEB5ACD-8533-428B-A5E8-7BEEDB5367C3}" srcOrd="0" destOrd="0" parTransId="{38D815E2-84CD-4A79-B8DB-09843465B655}" sibTransId="{7D9FF047-8981-4AF0-922E-92D2C6C9AA21}"/>
    <dgm:cxn modelId="{2C8CFCD5-8015-EC46-9E4E-56B6602C2FAD}" type="presOf" srcId="{5B6B9556-8635-47B2-8B28-4352769A44CC}" destId="{D2075A13-5494-4D10-BA0E-6BF7AB9E0F1C}" srcOrd="0" destOrd="0" presId="urn:microsoft.com/office/officeart/2005/8/layout/pyramid1"/>
    <dgm:cxn modelId="{6F9BBBE1-7E71-584F-AA42-92E54BABD7A4}" type="presOf" srcId="{75AAFBE3-313B-4006-B2CE-8207196744C1}" destId="{11D44064-C999-460D-A8B1-5AF9F2A662CE}" srcOrd="0" destOrd="0" presId="urn:microsoft.com/office/officeart/2005/8/layout/pyramid1"/>
    <dgm:cxn modelId="{51B58AE3-9A30-074E-998D-6DB8522D08C7}" type="presOf" srcId="{0E1F0A33-ADB1-47A5-A5DA-AA1A527134D8}" destId="{7C3ECA63-05CE-4678-AC69-90A5A2968A22}" srcOrd="0" destOrd="0" presId="urn:microsoft.com/office/officeart/2005/8/layout/pyramid1"/>
    <dgm:cxn modelId="{81AF5224-4272-A544-BEF6-C3BB04AEC1B3}" type="presParOf" srcId="{7C3ECA63-05CE-4678-AC69-90A5A2968A22}" destId="{19F3D73A-31AF-4ADC-ABE1-CB795B7E5A24}" srcOrd="0" destOrd="0" presId="urn:microsoft.com/office/officeart/2005/8/layout/pyramid1"/>
    <dgm:cxn modelId="{99F7BB1B-45C0-F841-8CA1-3C14C53B3647}" type="presParOf" srcId="{19F3D73A-31AF-4ADC-ABE1-CB795B7E5A24}" destId="{004FD1AC-CB4B-4338-B909-CDD85D0C0003}" srcOrd="0" destOrd="0" presId="urn:microsoft.com/office/officeart/2005/8/layout/pyramid1"/>
    <dgm:cxn modelId="{E4654884-C696-1B4D-8ED7-BB77C99EECEF}" type="presParOf" srcId="{19F3D73A-31AF-4ADC-ABE1-CB795B7E5A24}" destId="{CFFCA90D-D5C8-4B5C-9EC1-0DACD141B8B1}" srcOrd="1" destOrd="0" presId="urn:microsoft.com/office/officeart/2005/8/layout/pyramid1"/>
    <dgm:cxn modelId="{FD4B0B39-2232-C54D-96CB-BFAC1B95864E}" type="presParOf" srcId="{7C3ECA63-05CE-4678-AC69-90A5A2968A22}" destId="{EC988110-D403-4BA3-8842-C3EC213A2E15}" srcOrd="1" destOrd="0" presId="urn:microsoft.com/office/officeart/2005/8/layout/pyramid1"/>
    <dgm:cxn modelId="{8F3F3791-1A8B-2E47-9E9F-BA5C6D718CF3}" type="presParOf" srcId="{EC988110-D403-4BA3-8842-C3EC213A2E15}" destId="{11D44064-C999-460D-A8B1-5AF9F2A662CE}" srcOrd="0" destOrd="0" presId="urn:microsoft.com/office/officeart/2005/8/layout/pyramid1"/>
    <dgm:cxn modelId="{BD53C0BA-BE76-9F44-9CA4-A3076E1DC461}" type="presParOf" srcId="{EC988110-D403-4BA3-8842-C3EC213A2E15}" destId="{19C8F333-4C1C-4926-9FC2-D04AAE7D85AA}" srcOrd="1" destOrd="0" presId="urn:microsoft.com/office/officeart/2005/8/layout/pyramid1"/>
    <dgm:cxn modelId="{46C525C9-C903-7E45-AE9D-501819721971}" type="presParOf" srcId="{7C3ECA63-05CE-4678-AC69-90A5A2968A22}" destId="{491D1C26-946F-44E8-9045-3BDBE7690A50}" srcOrd="2" destOrd="0" presId="urn:microsoft.com/office/officeart/2005/8/layout/pyramid1"/>
    <dgm:cxn modelId="{A492E606-9044-3346-BE69-5DEB4BCB63CB}" type="presParOf" srcId="{491D1C26-946F-44E8-9045-3BDBE7690A50}" destId="{D2075A13-5494-4D10-BA0E-6BF7AB9E0F1C}" srcOrd="0" destOrd="0" presId="urn:microsoft.com/office/officeart/2005/8/layout/pyramid1"/>
    <dgm:cxn modelId="{19AB475E-8E9B-D040-B902-330EC2E25937}" type="presParOf" srcId="{491D1C26-946F-44E8-9045-3BDBE7690A50}" destId="{0893A160-4BAC-492C-99D9-2B4CCB578766}" srcOrd="1" destOrd="0" presId="urn:microsoft.com/office/officeart/2005/8/layout/pyramid1"/>
    <dgm:cxn modelId="{0BA8A7FD-E5B6-BC43-8DD5-D06FEA0D2D18}" type="presParOf" srcId="{7C3ECA63-05CE-4678-AC69-90A5A2968A22}" destId="{E3A50661-4071-4DB6-97AD-A1D676BC7083}" srcOrd="3" destOrd="0" presId="urn:microsoft.com/office/officeart/2005/8/layout/pyramid1"/>
    <dgm:cxn modelId="{CBE5A661-5D4C-A24B-9D3E-A6A2206C4EE7}" type="presParOf" srcId="{E3A50661-4071-4DB6-97AD-A1D676BC7083}" destId="{F92E8D82-ADB1-48B1-816A-250C86DEE84E}" srcOrd="0" destOrd="0" presId="urn:microsoft.com/office/officeart/2005/8/layout/pyramid1"/>
    <dgm:cxn modelId="{97215CBB-0FD3-2748-9BD3-6617D1F60981}" type="presParOf" srcId="{E3A50661-4071-4DB6-97AD-A1D676BC7083}" destId="{9402B283-43E5-45D8-B601-661AC6CB1C7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D1AC-CB4B-4338-B909-CDD85D0C0003}">
      <dsp:nvSpPr>
        <dsp:cNvPr id="0" name=""/>
        <dsp:cNvSpPr/>
      </dsp:nvSpPr>
      <dsp:spPr>
        <a:xfrm>
          <a:off x="2074657" y="0"/>
          <a:ext cx="2222573" cy="1681742"/>
        </a:xfrm>
        <a:prstGeom prst="trapezoid">
          <a:avLst>
            <a:gd name="adj" fmla="val 6607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Leadership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&amp; Identity</a:t>
          </a:r>
        </a:p>
      </dsp:txBody>
      <dsp:txXfrm>
        <a:off x="2074657" y="0"/>
        <a:ext cx="2222573" cy="1681742"/>
      </dsp:txXfrm>
    </dsp:sp>
    <dsp:sp modelId="{11D44064-C999-460D-A8B1-5AF9F2A662CE}">
      <dsp:nvSpPr>
        <dsp:cNvPr id="0" name=""/>
        <dsp:cNvSpPr/>
      </dsp:nvSpPr>
      <dsp:spPr>
        <a:xfrm>
          <a:off x="1326155" y="1681742"/>
          <a:ext cx="3719576" cy="1132728"/>
        </a:xfrm>
        <a:prstGeom prst="trapezoid">
          <a:avLst>
            <a:gd name="adj" fmla="val 6607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Performance &amp; Communication Skills</a:t>
          </a:r>
        </a:p>
      </dsp:txBody>
      <dsp:txXfrm>
        <a:off x="1977081" y="1681742"/>
        <a:ext cx="2417724" cy="1132728"/>
      </dsp:txXfrm>
    </dsp:sp>
    <dsp:sp modelId="{D2075A13-5494-4D10-BA0E-6BF7AB9E0F1C}">
      <dsp:nvSpPr>
        <dsp:cNvPr id="0" name=""/>
        <dsp:cNvSpPr/>
      </dsp:nvSpPr>
      <dsp:spPr>
        <a:xfrm>
          <a:off x="658890" y="2802094"/>
          <a:ext cx="5070332" cy="1022069"/>
        </a:xfrm>
        <a:prstGeom prst="trapezoid">
          <a:avLst>
            <a:gd name="adj" fmla="val 6607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Analysis &amp; Application</a:t>
          </a:r>
        </a:p>
      </dsp:txBody>
      <dsp:txXfrm>
        <a:off x="1546198" y="2802094"/>
        <a:ext cx="3295716" cy="1022069"/>
      </dsp:txXfrm>
    </dsp:sp>
    <dsp:sp modelId="{F92E8D82-ADB1-48B1-816A-250C86DEE84E}">
      <dsp:nvSpPr>
        <dsp:cNvPr id="0" name=""/>
        <dsp:cNvSpPr/>
      </dsp:nvSpPr>
      <dsp:spPr>
        <a:xfrm>
          <a:off x="0" y="3836541"/>
          <a:ext cx="6371888" cy="984840"/>
        </a:xfrm>
        <a:prstGeom prst="trapezoid">
          <a:avLst>
            <a:gd name="adj" fmla="val 6607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Knowledge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Law - Business-Culture</a:t>
          </a:r>
        </a:p>
      </dsp:txBody>
      <dsp:txXfrm>
        <a:off x="1115080" y="3836541"/>
        <a:ext cx="4141727" cy="984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62919E-7F70-4EA7-9560-DF32FD669919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EEDC75-0383-4119-B926-82EDED254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7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5566AE-48C0-EB46-AA48-1317C0782045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2E1286-B209-3F4A-916D-E0C00F0EA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31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BD8E-1E39-4349-9629-947FF6E36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6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07A-4711-5848-90F1-CE778B1AC4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0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1286-B209-3F4A-916D-E0C00F0EA1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0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1286-B209-3F4A-916D-E0C00F0EA1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4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1286-B209-3F4A-916D-E0C00F0EA1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4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1286-B209-3F4A-916D-E0C00F0EA1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283" cy="4114918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61" cy="457082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50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908-BE7E-5E40-BABF-D77BE8628AA5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0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64E-CD5E-BC46-B4E7-02C1FF8DDA5F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7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4F5C-94CF-7E45-B1EF-D406EC59D528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CCB1-A74B-F449-BE59-D736EFBCC159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0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0BBF-A40D-074D-8026-CD527476E320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4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6E4F-045A-7C4F-9348-F06FF26CDD63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2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9FE5-4041-FD48-9897-9589ADFBE214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9FC-103C-0A40-911B-93F49AFDD15C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5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C8A-88E9-C04B-80F5-538E4D56BC0F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4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1C66-C80E-1A43-9434-5C80DEE5BF72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8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29E-F774-CE41-B1C6-E233D166B9A2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A036-0159-3E4E-A477-B56BD2C57FD6}" type="datetime1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0089-6A1B-9841-99C5-A4299844A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Scotoma</a:t>
            </a:r>
            <a:br>
              <a:rPr lang="en-US" altLang="en-US" dirty="0"/>
            </a:br>
            <a:r>
              <a:rPr lang="en-US" altLang="en-US" dirty="0"/>
              <a:t>or</a:t>
            </a:r>
            <a:br>
              <a:rPr lang="en-US" altLang="en-US"/>
            </a:br>
            <a:r>
              <a:rPr lang="en-US" altLang="en-US"/>
              <a:t>The </a:t>
            </a:r>
            <a:r>
              <a:rPr lang="en-US" altLang="en-US" dirty="0"/>
              <a:t>Joshua Tree Principle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34015"/>
            <a:ext cx="3407159" cy="51146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8833" y="4023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100" y="4983912"/>
            <a:ext cx="248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A46-D067-8D4D-ACEF-87F8F8E7AA56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139600" y="131033"/>
            <a:ext cx="883814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A Leadership Model for </a:t>
            </a:r>
            <a:br>
              <a:rPr lang="en-US" sz="4800" dirty="0"/>
            </a:br>
            <a:r>
              <a:rPr lang="en-US" sz="4800" dirty="0"/>
              <a:t>Lawyers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252" y="1756109"/>
            <a:ext cx="88381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Who is the client (and the other parties)?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What are the goals and values of the client (and the other parties)?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What do we know and need to know?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What are the options, risk and consequences?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How should a decision be made, communicated and implemented?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What have we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Shape 132"/>
          <p:cNvGrpSpPr/>
          <p:nvPr/>
        </p:nvGrpSpPr>
        <p:grpSpPr>
          <a:xfrm>
            <a:off x="1275255" y="1519157"/>
            <a:ext cx="6428290" cy="5202293"/>
            <a:chOff x="0" y="0"/>
            <a:chExt cx="6362699" cy="5100305"/>
          </a:xfrm>
        </p:grpSpPr>
        <p:sp>
          <p:nvSpPr>
            <p:cNvPr id="133" name="Shape 133"/>
            <p:cNvSpPr/>
            <p:nvPr/>
          </p:nvSpPr>
          <p:spPr>
            <a:xfrm>
              <a:off x="2120900" y="0"/>
              <a:ext cx="2121000" cy="1700100"/>
            </a:xfrm>
            <a:prstGeom prst="trapezoid">
              <a:avLst>
                <a:gd name="adj" fmla="val 62376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2120900" y="0"/>
              <a:ext cx="2121000" cy="1700100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Who You Are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060450" y="1700101"/>
              <a:ext cx="4241700" cy="1700099"/>
            </a:xfrm>
            <a:prstGeom prst="trapezoid">
              <a:avLst>
                <a:gd name="adj" fmla="val 62376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1802765" y="1700101"/>
              <a:ext cx="2757300" cy="1700099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Works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3400205"/>
              <a:ext cx="6362699" cy="1700100"/>
            </a:xfrm>
            <a:prstGeom prst="trapezoid">
              <a:avLst>
                <a:gd name="adj" fmla="val 62376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1113471" y="3400205"/>
              <a:ext cx="4135800" cy="1700100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Canons of Ethics, Statutes and Court Rules</a:t>
              </a:r>
            </a:p>
          </p:txBody>
        </p:sp>
      </p:grpSp>
      <p:sp>
        <p:nvSpPr>
          <p:cNvPr id="139" name="Shape 139"/>
          <p:cNvSpPr txBox="1"/>
          <p:nvPr/>
        </p:nvSpPr>
        <p:spPr>
          <a:xfrm>
            <a:off x="720350" y="379214"/>
            <a:ext cx="75381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83126" y="72607"/>
            <a:ext cx="8940801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Leadership and Professional Identity</a:t>
            </a:r>
            <a:br>
              <a:rPr lang="en-US" dirty="0"/>
            </a:br>
            <a:r>
              <a:rPr lang="en-US" dirty="0"/>
              <a:t>Who Owns Your Reputation?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B8BE10-FB27-6340-8874-424E3C44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26" y="6356350"/>
            <a:ext cx="9060874" cy="365125"/>
          </a:xfrm>
        </p:spPr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</p:spTree>
    <p:extLst>
      <p:ext uri="{BB962C8B-B14F-4D97-AF65-F5344CB8AC3E}">
        <p14:creationId xmlns:p14="http://schemas.microsoft.com/office/powerpoint/2010/main" val="209209432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21"/>
          <p:cNvSpPr>
            <a:spLocks noChangeArrowheads="1"/>
          </p:cNvSpPr>
          <p:nvPr/>
        </p:nvSpPr>
        <p:spPr bwMode="auto">
          <a:xfrm>
            <a:off x="1921669" y="1949078"/>
            <a:ext cx="3352800" cy="3352800"/>
          </a:xfrm>
          <a:prstGeom prst="ellips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sz="2200" dirty="0">
                <a:solidFill>
                  <a:schemeClr val="tx2"/>
                </a:solidFill>
                <a:cs typeface="Times New Roman" pitchFamily="18" charset="0"/>
              </a:rPr>
              <a:t>Officer of</a:t>
            </a:r>
          </a:p>
          <a:p>
            <a:pPr eaLnBrk="0" hangingPunct="0"/>
            <a:r>
              <a:rPr lang="en-US" sz="2200" dirty="0">
                <a:solidFill>
                  <a:schemeClr val="tx2"/>
                </a:solidFill>
                <a:cs typeface="Times New Roman" pitchFamily="18" charset="0"/>
              </a:rPr>
              <a:t>the Court</a:t>
            </a:r>
          </a:p>
        </p:txBody>
      </p:sp>
      <p:sp>
        <p:nvSpPr>
          <p:cNvPr id="18437" name="Oval 20"/>
          <p:cNvSpPr>
            <a:spLocks noChangeArrowheads="1"/>
          </p:cNvSpPr>
          <p:nvPr/>
        </p:nvSpPr>
        <p:spPr bwMode="auto">
          <a:xfrm>
            <a:off x="3826669" y="1949078"/>
            <a:ext cx="3429000" cy="33528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sz="2200" dirty="0">
                <a:cs typeface="Times New Roman" pitchFamily="18" charset="0"/>
              </a:rPr>
              <a:t>             </a:t>
            </a:r>
            <a:r>
              <a:rPr lang="en-US" sz="2200" dirty="0">
                <a:solidFill>
                  <a:schemeClr val="tx2"/>
                </a:solidFill>
                <a:cs typeface="Times New Roman" pitchFamily="18" charset="0"/>
              </a:rPr>
              <a:t>Advocate</a:t>
            </a:r>
          </a:p>
          <a:p>
            <a:pPr eaLnBrk="0" hangingPunct="0"/>
            <a:r>
              <a:rPr lang="en-US" sz="2200" dirty="0">
                <a:cs typeface="Times New Roman" pitchFamily="18" charset="0"/>
              </a:rPr>
              <a:t>        </a:t>
            </a:r>
          </a:p>
          <a:p>
            <a:pPr eaLnBrk="0" hangingPunct="0"/>
            <a:r>
              <a:rPr lang="en-US" sz="2200" dirty="0">
                <a:solidFill>
                  <a:schemeClr val="tx2"/>
                </a:solidFill>
                <a:cs typeface="Times New Roman" pitchFamily="18" charset="0"/>
              </a:rPr>
              <a:t>                 </a:t>
            </a:r>
          </a:p>
          <a:p>
            <a:pPr eaLnBrk="0" hangingPunct="0"/>
            <a:r>
              <a:rPr lang="en-US" sz="2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8438" name="Oval 19"/>
          <p:cNvSpPr>
            <a:spLocks noChangeArrowheads="1"/>
          </p:cNvSpPr>
          <p:nvPr/>
        </p:nvSpPr>
        <p:spPr bwMode="auto">
          <a:xfrm>
            <a:off x="3140869" y="3015878"/>
            <a:ext cx="3200400" cy="35052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sz="1200" dirty="0">
                <a:cs typeface="Times New Roman" pitchFamily="18" charset="0"/>
              </a:rPr>
              <a:t>	</a:t>
            </a:r>
          </a:p>
          <a:p>
            <a:pPr eaLnBrk="0" hangingPunct="0"/>
            <a:r>
              <a:rPr lang="en-US" sz="2200" dirty="0">
                <a:solidFill>
                  <a:schemeClr val="tx2"/>
                </a:solidFill>
                <a:cs typeface="Times New Roman" pitchFamily="18" charset="0"/>
              </a:rPr>
              <a:t>       Identity</a:t>
            </a:r>
          </a:p>
          <a:p>
            <a:pPr eaLnBrk="0" hangingPunct="0"/>
            <a:endParaRPr lang="en-US" sz="2200" dirty="0">
              <a:solidFill>
                <a:schemeClr val="tx2"/>
              </a:solidFill>
              <a:cs typeface="Times New Roman" pitchFamily="18" charset="0"/>
            </a:endParaRPr>
          </a:p>
          <a:p>
            <a:pPr eaLnBrk="0" hangingPunct="0"/>
            <a:r>
              <a:rPr lang="en-US" sz="2200" dirty="0">
                <a:cs typeface="Times New Roman" pitchFamily="18" charset="0"/>
              </a:rPr>
              <a:t>	  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0" y="931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18440" name="Rectangle 25"/>
          <p:cNvSpPr>
            <a:spLocks noChangeArrowheads="1"/>
          </p:cNvSpPr>
          <p:nvPr/>
        </p:nvSpPr>
        <p:spPr bwMode="auto">
          <a:xfrm>
            <a:off x="0" y="1160463"/>
            <a:ext cx="184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5019675" algn="l"/>
              </a:tabLst>
            </a:pPr>
            <a:br>
              <a:rPr lang="en-US" dirty="0"/>
            </a:br>
            <a:endParaRPr lang="en-US" dirty="0"/>
          </a:p>
          <a:p>
            <a:pPr eaLnBrk="0" hangingPunct="0">
              <a:tabLst>
                <a:tab pos="5019675" algn="l"/>
              </a:tabLst>
            </a:pPr>
            <a:endParaRPr lang="en-US" dirty="0"/>
          </a:p>
        </p:txBody>
      </p:sp>
      <p:sp>
        <p:nvSpPr>
          <p:cNvPr id="18441" name="Rectangle 28"/>
          <p:cNvSpPr>
            <a:spLocks noChangeArrowheads="1"/>
          </p:cNvSpPr>
          <p:nvPr/>
        </p:nvSpPr>
        <p:spPr bwMode="auto">
          <a:xfrm>
            <a:off x="3962400" y="5562600"/>
            <a:ext cx="15573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tx2"/>
                </a:solidFill>
              </a:rPr>
              <a:t>Self Interest</a:t>
            </a:r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6821488" y="87788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9C0A-8478-3B43-9134-C6D24D387089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Title 12"/>
          <p:cNvSpPr txBox="1">
            <a:spLocks/>
          </p:cNvSpPr>
          <p:nvPr/>
        </p:nvSpPr>
        <p:spPr>
          <a:xfrm>
            <a:off x="184150" y="93058"/>
            <a:ext cx="880283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Balancing the Roles of a Lawyer Requires Leadership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BC052-43C4-DF4A-8299-061AD549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986982" cy="365125"/>
          </a:xfrm>
        </p:spPr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</p:spTree>
    <p:extLst>
      <p:ext uri="{BB962C8B-B14F-4D97-AF65-F5344CB8AC3E}">
        <p14:creationId xmlns:p14="http://schemas.microsoft.com/office/powerpoint/2010/main" val="5788339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  <a:t>SCOTOMA</a:t>
            </a:r>
            <a:b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</a:br>
            <a: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  <a:t>Medical—A Blind Spot</a:t>
            </a:r>
            <a:b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</a:br>
            <a: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  <a:t>Educational –We </a:t>
            </a:r>
            <a:r>
              <a:rPr lang="en-US" altLang="en-US" dirty="0">
                <a:solidFill>
                  <a:srgbClr val="002060"/>
                </a:solidFill>
                <a:latin typeface="Gill Sans MT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  <a:t>re </a:t>
            </a:r>
            <a:r>
              <a:rPr lang="en-US" altLang="en-US" dirty="0">
                <a:solidFill>
                  <a:srgbClr val="002060"/>
                </a:solidFill>
                <a:latin typeface="Gill Sans MT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  <a:t>ot Aware of a </a:t>
            </a:r>
            <a:r>
              <a:rPr lang="en-US" altLang="en-US" dirty="0">
                <a:solidFill>
                  <a:srgbClr val="002060"/>
                </a:solidFill>
                <a:latin typeface="Gill Sans MT" charset="0"/>
                <a:ea typeface="ＭＳ Ｐゴシック" charset="-128"/>
                <a:cs typeface="ＭＳ Ｐゴシック" charset="-128"/>
              </a:rPr>
              <a:t>Thing </a:t>
            </a:r>
            <a: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  <a:t>That Lacks </a:t>
            </a:r>
            <a:r>
              <a:rPr lang="en-US" altLang="en-US" dirty="0">
                <a:solidFill>
                  <a:srgbClr val="002060"/>
                </a:solidFill>
                <a:latin typeface="Gill Sans MT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altLang="en-US" dirty="0">
                <a:solidFill>
                  <a:srgbClr val="002060"/>
                </a:solidFill>
                <a:effectLst/>
                <a:latin typeface="Gill Sans MT" charset="0"/>
                <a:ea typeface="ＭＳ Ｐゴシック" charset="-128"/>
                <a:cs typeface="ＭＳ Ｐゴシック" charset="-128"/>
              </a:rPr>
              <a:t> Concept</a:t>
            </a:r>
          </a:p>
        </p:txBody>
      </p:sp>
      <p:pic>
        <p:nvPicPr>
          <p:cNvPr id="6" name="Picture 5" descr="C:\Documents and Settings\mmaier\Desktop\2015 Photos\9 - Dallas TX - 9.15\Southwest - Emily\Mark @ Love F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" b="1"/>
          <a:stretch/>
        </p:blipFill>
        <p:spPr bwMode="auto">
          <a:xfrm>
            <a:off x="4444689" y="3155795"/>
            <a:ext cx="4654707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3155795"/>
            <a:ext cx="4375408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13707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91533976"/>
              </p:ext>
            </p:extLst>
          </p:nvPr>
        </p:nvGraphicFramePr>
        <p:xfrm>
          <a:off x="1294410" y="1769423"/>
          <a:ext cx="6371888" cy="482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0073" y="69093"/>
            <a:ext cx="893156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 Experiential Approach to</a:t>
            </a:r>
          </a:p>
          <a:p>
            <a:pPr algn="ctr"/>
            <a:r>
              <a:rPr lang="en-US" sz="4800" dirty="0"/>
              <a:t>Leadership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0089-6A1B-9841-99C5-A4299844A4C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1F582-D906-1646-B340-4A4C986E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73" y="6356350"/>
            <a:ext cx="9023927" cy="365125"/>
          </a:xfrm>
        </p:spPr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</p:spTree>
    <p:extLst>
      <p:ext uri="{BB962C8B-B14F-4D97-AF65-F5344CB8AC3E}">
        <p14:creationId xmlns:p14="http://schemas.microsoft.com/office/powerpoint/2010/main" val="40371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373" y="1784663"/>
            <a:ext cx="696242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Wingdings" charset="2"/>
              <a:buChar char="§"/>
            </a:pPr>
            <a:r>
              <a:rPr lang="en-US" sz="3200" dirty="0"/>
              <a:t>Self-leadership</a:t>
            </a:r>
          </a:p>
          <a:p>
            <a:pPr marL="571500" indent="-571500">
              <a:spcAft>
                <a:spcPts val="1800"/>
              </a:spcAft>
              <a:buFont typeface="Wingdings" charset="2"/>
              <a:buChar char="§"/>
            </a:pPr>
            <a:r>
              <a:rPr lang="en-US" sz="3200" dirty="0"/>
              <a:t>Leadership with clients, colleagues and  other professionals</a:t>
            </a:r>
          </a:p>
          <a:p>
            <a:pPr marL="571500" indent="-571500">
              <a:spcAft>
                <a:spcPts val="1800"/>
              </a:spcAft>
              <a:buFont typeface="Wingdings" charset="2"/>
              <a:buChar char="§"/>
            </a:pPr>
            <a:r>
              <a:rPr lang="en-US" sz="3200" dirty="0"/>
              <a:t>Leadership with other counsel, judges and other parties</a:t>
            </a:r>
          </a:p>
          <a:p>
            <a:pPr marL="571500" indent="-571500">
              <a:spcAft>
                <a:spcPts val="1800"/>
              </a:spcAft>
              <a:buFont typeface="Wingdings" charset="2"/>
              <a:buChar char="§"/>
            </a:pPr>
            <a:r>
              <a:rPr lang="en-US" sz="3200" dirty="0"/>
              <a:t>Leadership by service to the legal profession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9C0A-8478-3B43-9134-C6D24D38708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1" y="6356350"/>
            <a:ext cx="9033163" cy="365125"/>
          </a:xfrm>
        </p:spPr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8" name="Title 12"/>
          <p:cNvSpPr txBox="1">
            <a:spLocks noGrp="1"/>
          </p:cNvSpPr>
          <p:nvPr>
            <p:ph type="title"/>
          </p:nvPr>
        </p:nvSpPr>
        <p:spPr>
          <a:xfrm>
            <a:off x="110836" y="90718"/>
            <a:ext cx="892232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Challenges of Leadership for Law Students and Lawyers</a:t>
            </a:r>
          </a:p>
        </p:txBody>
      </p:sp>
    </p:spTree>
    <p:extLst>
      <p:ext uri="{BB962C8B-B14F-4D97-AF65-F5344CB8AC3E}">
        <p14:creationId xmlns:p14="http://schemas.microsoft.com/office/powerpoint/2010/main" val="172841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8833" y="4023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745" y="3629924"/>
            <a:ext cx="44119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600" dirty="0"/>
              <a:t>Students should not be confident of their abilities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A46-D067-8D4D-ACEF-87F8F8E7AA56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62744" y="4727"/>
            <a:ext cx="900545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Why Leadership Development Matters</a:t>
            </a:r>
            <a:br>
              <a:rPr lang="en-US" sz="4000" b="1" dirty="0"/>
            </a:br>
            <a:r>
              <a:rPr lang="en-US" sz="4000" b="1" dirty="0"/>
              <a:t>The Shadow Pedagogy</a:t>
            </a:r>
            <a:endParaRPr lang="en-US" sz="36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10BA8-B1DD-3E46-A551-3553C417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44" y="6356350"/>
            <a:ext cx="9005454" cy="365125"/>
          </a:xfrm>
        </p:spPr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277" y="1411586"/>
            <a:ext cx="44072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/>
              <a:t>Messages from Law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7984" y="1411586"/>
            <a:ext cx="46002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The Approach of Modern Leadership Theory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744" y="2293122"/>
            <a:ext cx="44119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600" dirty="0"/>
              <a:t>Students are a “blank slate” and need to learn how to think like a lawyer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1418" y="2293122"/>
            <a:ext cx="46825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Students have unique identities and goals that are the foundation for law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7985" y="3629924"/>
            <a:ext cx="4600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Each student has strengths and the ability to learn and lead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868808"/>
            <a:ext cx="44747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600" dirty="0"/>
              <a:t>Zealous advocacy means being a sociopath –doing whatever the rules allow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67984" y="4868808"/>
            <a:ext cx="46002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Following one’s own values and moral compass leads to success and personal fulfilment </a:t>
            </a:r>
          </a:p>
        </p:txBody>
      </p:sp>
    </p:spTree>
    <p:extLst>
      <p:ext uri="{BB962C8B-B14F-4D97-AF65-F5344CB8AC3E}">
        <p14:creationId xmlns:p14="http://schemas.microsoft.com/office/powerpoint/2010/main" val="12066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8833" y="4023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100" y="4983912"/>
            <a:ext cx="248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A46-D067-8D4D-ACEF-87F8F8E7AA56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64655" y="53498"/>
            <a:ext cx="899621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What is Leadership?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01991"/>
              </p:ext>
            </p:extLst>
          </p:nvPr>
        </p:nvGraphicFramePr>
        <p:xfrm>
          <a:off x="-58543" y="736340"/>
          <a:ext cx="9202543" cy="612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Document" r:id="rId4" imgW="6146800" imgH="4343400" progId="Word.Document.12">
                  <p:embed/>
                </p:oleObj>
              </mc:Choice>
              <mc:Fallback>
                <p:oleObj name="Document" r:id="rId4" imgW="6146800" imgH="434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8543" y="736340"/>
                        <a:ext cx="9202543" cy="6121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042181-2968-D041-9134-E7147800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857" y="6356350"/>
            <a:ext cx="4158343" cy="365125"/>
          </a:xfrm>
        </p:spPr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</p:spTree>
    <p:extLst>
      <p:ext uri="{BB962C8B-B14F-4D97-AF65-F5344CB8AC3E}">
        <p14:creationId xmlns:p14="http://schemas.microsoft.com/office/powerpoint/2010/main" val="147512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0" y="931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18440" name="Rectangle 25"/>
          <p:cNvSpPr>
            <a:spLocks noChangeArrowheads="1"/>
          </p:cNvSpPr>
          <p:nvPr/>
        </p:nvSpPr>
        <p:spPr bwMode="auto">
          <a:xfrm>
            <a:off x="0" y="1160463"/>
            <a:ext cx="184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5019675" algn="l"/>
              </a:tabLst>
            </a:pPr>
            <a:br>
              <a:rPr lang="en-US" dirty="0"/>
            </a:br>
            <a:endParaRPr lang="en-US" dirty="0"/>
          </a:p>
          <a:p>
            <a:pPr eaLnBrk="0" hangingPunct="0">
              <a:tabLst>
                <a:tab pos="5019675" algn="l"/>
              </a:tabLst>
            </a:pPr>
            <a:endParaRPr lang="en-US" dirty="0"/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6821488" y="87788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9C0A-8478-3B43-9134-C6D24D387089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itle 12"/>
          <p:cNvSpPr txBox="1">
            <a:spLocks/>
          </p:cNvSpPr>
          <p:nvPr/>
        </p:nvSpPr>
        <p:spPr>
          <a:xfrm>
            <a:off x="184150" y="36601"/>
            <a:ext cx="880283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Is the Servant Leader Approach a </a:t>
            </a:r>
            <a:br>
              <a:rPr lang="en-US" sz="4800" dirty="0"/>
            </a:br>
            <a:r>
              <a:rPr lang="en-US" sz="4800" dirty="0"/>
              <a:t>Model for the Roles of Lawyers?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26FF0-CF17-8446-B00B-EB692F06DF0F}"/>
              </a:ext>
            </a:extLst>
          </p:cNvPr>
          <p:cNvSpPr txBox="1"/>
          <p:nvPr/>
        </p:nvSpPr>
        <p:spPr>
          <a:xfrm>
            <a:off x="4290950" y="1754188"/>
            <a:ext cx="45244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servant-leader is servant first.  It begins with the natural feeling that one wants to serve, to serve first.  Then conscious choice brings one to aspire to lead.  </a:t>
            </a:r>
          </a:p>
          <a:p>
            <a:r>
              <a:rPr lang="en-US" sz="2400" dirty="0"/>
              <a:t>(This) is sharply different from the person who is leader first … For this person it will be a later choice to serve (if this choice is made at all), after leadership</a:t>
            </a:r>
          </a:p>
          <a:p>
            <a:r>
              <a:rPr lang="en-US" sz="2400" dirty="0"/>
              <a:t>is established ...” </a:t>
            </a:r>
          </a:p>
          <a:p>
            <a:r>
              <a:rPr lang="en-US" sz="2400" dirty="0"/>
              <a:t> Robert K. Greenleaf, The Servant as Leader</a:t>
            </a:r>
          </a:p>
          <a:p>
            <a:endParaRPr lang="en-US" dirty="0"/>
          </a:p>
        </p:txBody>
      </p:sp>
      <p:pic>
        <p:nvPicPr>
          <p:cNvPr id="14" name="Picture 6" descr="bob">
            <a:extLst>
              <a:ext uri="{FF2B5EF4-FFF2-40B4-BE49-F238E27FC236}">
                <a16:creationId xmlns:a16="http://schemas.microsoft.com/office/drawing/2014/main" id="{26A4F60B-F174-DE49-B5F1-A2CF8721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7" y="2072560"/>
            <a:ext cx="3586162" cy="316706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6003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8833" y="4023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100" y="4983912"/>
            <a:ext cx="248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A46-D067-8D4D-ACEF-87F8F8E7AA56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129304" y="93870"/>
            <a:ext cx="889462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Five Practices of Leadership</a:t>
            </a:r>
            <a:br>
              <a:rPr lang="en-US" sz="3600" dirty="0"/>
            </a:br>
            <a:r>
              <a:rPr lang="en-US" sz="3600" dirty="0"/>
              <a:t>Identified by Kouzes and Posner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304" y="1301420"/>
            <a:ext cx="889462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900" b="1" dirty="0"/>
              <a:t>Modeling the way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i="1" dirty="0"/>
              <a:t>Clarify values </a:t>
            </a:r>
            <a:r>
              <a:rPr lang="en-US" sz="1900" dirty="0"/>
              <a:t>by finding your voice and affirming shared ideals.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i="1" dirty="0"/>
              <a:t>Set the example</a:t>
            </a:r>
            <a:r>
              <a:rPr lang="en-US" sz="1900" dirty="0"/>
              <a:t> by aligning actions with shared values.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900" b="1" dirty="0"/>
              <a:t>Inspiring a shared vision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dirty="0"/>
              <a:t>Envision the future by imagining exciting and ennobling possibilities.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i="1" dirty="0"/>
              <a:t>Enlist others </a:t>
            </a:r>
            <a:r>
              <a:rPr lang="en-US" sz="1900" dirty="0"/>
              <a:t>in a common vision by </a:t>
            </a:r>
            <a:r>
              <a:rPr lang="en-US" sz="1900" i="1" dirty="0"/>
              <a:t>appealing to shared aspirations</a:t>
            </a:r>
            <a:r>
              <a:rPr lang="en-US" sz="1900" dirty="0"/>
              <a:t>.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900" b="1" dirty="0"/>
              <a:t>Challenging the process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dirty="0"/>
              <a:t>Search for opportunities by seizing the initiative and by looking outward for </a:t>
            </a:r>
            <a:r>
              <a:rPr lang="en-US" sz="1900" i="1" dirty="0"/>
              <a:t>innovative </a:t>
            </a:r>
            <a:r>
              <a:rPr lang="en-US" sz="1900" dirty="0"/>
              <a:t>ways to improve.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dirty="0"/>
              <a:t>Experiment and take risks by constantly generating small wins and </a:t>
            </a:r>
            <a:r>
              <a:rPr lang="en-US" sz="1900" i="1" dirty="0"/>
              <a:t>learning from experience.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900" b="1" dirty="0"/>
              <a:t>Empowering others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dirty="0"/>
              <a:t>Foster </a:t>
            </a:r>
            <a:r>
              <a:rPr lang="en-US" sz="1900" i="1" dirty="0"/>
              <a:t>collaboration</a:t>
            </a:r>
            <a:r>
              <a:rPr lang="en-US" sz="1900" dirty="0"/>
              <a:t> by </a:t>
            </a:r>
            <a:r>
              <a:rPr lang="en-US" sz="1900" i="1" dirty="0"/>
              <a:t>building trust </a:t>
            </a:r>
            <a:r>
              <a:rPr lang="en-US" sz="1900" dirty="0"/>
              <a:t>and </a:t>
            </a:r>
            <a:r>
              <a:rPr lang="en-US" sz="1900" i="1" dirty="0"/>
              <a:t>facilitating relationships</a:t>
            </a:r>
            <a:r>
              <a:rPr lang="en-US" sz="1900" dirty="0"/>
              <a:t>.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dirty="0"/>
              <a:t>Strengthen others by increasing </a:t>
            </a:r>
            <a:r>
              <a:rPr lang="en-US" sz="1900" i="1" dirty="0"/>
              <a:t>self- determination</a:t>
            </a:r>
            <a:r>
              <a:rPr lang="en-US" sz="1900" dirty="0"/>
              <a:t> and </a:t>
            </a:r>
            <a:r>
              <a:rPr lang="en-US" sz="1900" i="1" dirty="0"/>
              <a:t>developing competence</a:t>
            </a:r>
            <a:r>
              <a:rPr lang="en-US" sz="1900" dirty="0"/>
              <a:t>.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900" b="1" dirty="0"/>
              <a:t>Encouraging the heart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dirty="0"/>
              <a:t>Recognize contributions by </a:t>
            </a:r>
            <a:r>
              <a:rPr lang="en-US" sz="1900" i="1" dirty="0"/>
              <a:t>showing appreciation</a:t>
            </a:r>
            <a:r>
              <a:rPr lang="en-US" sz="1900" dirty="0"/>
              <a:t> for individual excellence.</a:t>
            </a:r>
          </a:p>
          <a:p>
            <a:pPr marL="800100" lvl="1" indent="-342900">
              <a:spcAft>
                <a:spcPts val="300"/>
              </a:spcAft>
              <a:buFont typeface="Arial" charset="0"/>
              <a:buChar char="•"/>
            </a:pPr>
            <a:r>
              <a:rPr lang="en-US" sz="1900" dirty="0"/>
              <a:t>Celebrate the values and victories by creating a </a:t>
            </a:r>
            <a:r>
              <a:rPr lang="en-US" sz="1900" i="1" dirty="0"/>
              <a:t>spirit of community</a:t>
            </a:r>
            <a:r>
              <a:rPr lang="en-US" sz="19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27F70-8FC4-D64A-8646-5F05AEF4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</p:spTree>
    <p:extLst>
      <p:ext uri="{BB962C8B-B14F-4D97-AF65-F5344CB8AC3E}">
        <p14:creationId xmlns:p14="http://schemas.microsoft.com/office/powerpoint/2010/main" val="102312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8833" y="4023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100" y="4983912"/>
            <a:ext cx="248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A46-D067-8D4D-ACEF-87F8F8E7AA56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38116" y="18340"/>
            <a:ext cx="88840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Leadership Has Many Directions-Not Just From the Top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772" y="1629876"/>
            <a:ext cx="871735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514350">
              <a:spcAft>
                <a:spcPts val="600"/>
              </a:spcAft>
              <a:buFont typeface="Arial" charset="0"/>
              <a:buChar char="•"/>
            </a:pPr>
            <a:r>
              <a:rPr lang="en-US" sz="3600" dirty="0"/>
              <a:t>Leading from a position of authority</a:t>
            </a:r>
          </a:p>
          <a:p>
            <a:pPr marL="858838" indent="-514350">
              <a:spcAft>
                <a:spcPts val="600"/>
              </a:spcAft>
              <a:buFont typeface="Arial" charset="0"/>
              <a:buChar char="•"/>
            </a:pPr>
            <a:r>
              <a:rPr lang="en-US" sz="3600" dirty="0"/>
              <a:t>Leading from the side</a:t>
            </a:r>
          </a:p>
          <a:p>
            <a:pPr marL="858838" indent="-514350">
              <a:spcAft>
                <a:spcPts val="600"/>
              </a:spcAft>
              <a:buFont typeface="Arial" charset="0"/>
              <a:buChar char="•"/>
            </a:pPr>
            <a:r>
              <a:rPr lang="en-US" sz="3600" dirty="0"/>
              <a:t>Leading from below</a:t>
            </a:r>
          </a:p>
          <a:p>
            <a:pPr marL="858838" indent="-514350">
              <a:spcAft>
                <a:spcPts val="600"/>
              </a:spcAft>
              <a:buFont typeface="Arial" charset="0"/>
              <a:buChar char="•"/>
            </a:pPr>
            <a:r>
              <a:rPr lang="en-US" sz="3600" dirty="0"/>
              <a:t>Leadership with peers</a:t>
            </a:r>
          </a:p>
          <a:p>
            <a:pPr marL="344488">
              <a:spcAft>
                <a:spcPts val="600"/>
              </a:spcAft>
            </a:pPr>
            <a:r>
              <a:rPr lang="en-US" sz="3600" dirty="0"/>
              <a:t>How do lawyers lead when they serve clients and organizations?</a:t>
            </a:r>
          </a:p>
          <a:p>
            <a:pPr marL="344488">
              <a:spcAft>
                <a:spcPts val="600"/>
              </a:spcAft>
            </a:pPr>
            <a:r>
              <a:rPr lang="en-US" sz="3600" dirty="0"/>
              <a:t>How do young lawyers lead when they are in subordinate positions?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A16FA-EB1F-9147-84D9-174A44E1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Copyright  2018 David H. Gibbs Permission for use is granted so long as distribution is free and this notice appears.</a:t>
            </a:r>
          </a:p>
        </p:txBody>
      </p:sp>
    </p:spTree>
    <p:extLst>
      <p:ext uri="{BB962C8B-B14F-4D97-AF65-F5344CB8AC3E}">
        <p14:creationId xmlns:p14="http://schemas.microsoft.com/office/powerpoint/2010/main" val="95930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Macintosh PowerPoint</Application>
  <PresentationFormat>On-screen Show (4:3)</PresentationFormat>
  <Paragraphs>113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Gill Sans MT</vt:lpstr>
      <vt:lpstr>Times New Roman</vt:lpstr>
      <vt:lpstr>Wingdings</vt:lpstr>
      <vt:lpstr>Office Theme</vt:lpstr>
      <vt:lpstr>Document</vt:lpstr>
      <vt:lpstr>Scotoma or The Joshua Tree Principle</vt:lpstr>
      <vt:lpstr>SCOTOMA Medical—A Blind Spot Educational –We Are Not Aware of a Thing That Lacks a Concept</vt:lpstr>
      <vt:lpstr>PowerPoint Presentation</vt:lpstr>
      <vt:lpstr>The Challenges of Leadership for Law Students and Lawyers</vt:lpstr>
      <vt:lpstr>Why Leadership Development Matters The Shadow Pedagogy</vt:lpstr>
      <vt:lpstr>What is Leadership?</vt:lpstr>
      <vt:lpstr>PowerPoint Presentation</vt:lpstr>
      <vt:lpstr>Five Practices of Leadership Identified by Kouzes and Posner</vt:lpstr>
      <vt:lpstr>Leadership Has Many Directions-Not Just From the Top</vt:lpstr>
      <vt:lpstr>A Leadership Model for  Lawyers</vt:lpstr>
      <vt:lpstr>Leadership and Professional Identity Who Owns Your Reputation?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2018-03-21T21:42:36Z</cp:lastPrinted>
  <dcterms:created xsi:type="dcterms:W3CDTF">2015-05-20T20:47:18Z</dcterms:created>
  <dcterms:modified xsi:type="dcterms:W3CDTF">2018-03-22T13:30:57Z</dcterms:modified>
</cp:coreProperties>
</file>