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  <p:sldMasterId id="2147483667" r:id="rId2"/>
  </p:sldMasterIdLst>
  <p:notesMasterIdLst>
    <p:notesMasterId r:id="rId9"/>
  </p:notesMasterIdLst>
  <p:sldIdLst>
    <p:sldId id="276" r:id="rId3"/>
    <p:sldId id="293" r:id="rId4"/>
    <p:sldId id="305" r:id="rId5"/>
    <p:sldId id="300" r:id="rId6"/>
    <p:sldId id="301" r:id="rId7"/>
    <p:sldId id="302" r:id="rId8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C3E"/>
    <a:srgbClr val="77797C"/>
    <a:srgbClr val="000000"/>
    <a:srgbClr val="FD6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74"/>
  </p:normalViewPr>
  <p:slideViewPr>
    <p:cSldViewPr snapToGrid="0" snapToObjects="1">
      <p:cViewPr varScale="1">
        <p:scale>
          <a:sx n="165" d="100"/>
          <a:sy n="165" d="100"/>
        </p:scale>
        <p:origin x="64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C4EE5C-CA9A-4DD8-AF53-094E959FB5A5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A13CBD-081C-4324-9121-E85D0F8C5E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6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3CBD-081C-4324-9121-E85D0F8C5E3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249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3CBD-081C-4324-9121-E85D0F8C5E3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4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3CBD-081C-4324-9121-E85D0F8C5E3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22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3CBD-081C-4324-9121-E85D0F8C5E3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054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13CBD-081C-4324-9121-E85D0F8C5E3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280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279900" y="2860000"/>
            <a:ext cx="571500" cy="568999"/>
          </a:xfrm>
          <a:prstGeom prst="rect">
            <a:avLst/>
          </a:prstGeom>
          <a:solidFill>
            <a:srgbClr val="FD6D0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College of Law - CenteredLogo minusbox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258" y="2933699"/>
            <a:ext cx="1961452" cy="1576167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790436"/>
            <a:ext cx="8229600" cy="857250"/>
          </a:xfrm>
        </p:spPr>
        <p:txBody>
          <a:bodyPr/>
          <a:lstStyle>
            <a:lvl1pPr algn="ctr">
              <a:defRPr>
                <a:solidFill>
                  <a:srgbClr val="3B3C3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1723725"/>
            <a:ext cx="6400800" cy="917756"/>
          </a:xfrm>
        </p:spPr>
        <p:txBody>
          <a:bodyPr/>
          <a:lstStyle>
            <a:lvl1pPr marL="0" indent="0" algn="ctr">
              <a:buNone/>
              <a:defRPr>
                <a:solidFill>
                  <a:srgbClr val="3B3C3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4747654"/>
            <a:ext cx="9144000" cy="395846"/>
          </a:xfrm>
          <a:prstGeom prst="rect">
            <a:avLst/>
          </a:prstGeom>
          <a:solidFill>
            <a:srgbClr val="FD6D0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190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B3C3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B3C3E"/>
                </a:solidFill>
              </a:defRPr>
            </a:lvl1pPr>
            <a:lvl2pPr>
              <a:defRPr>
                <a:solidFill>
                  <a:srgbClr val="3B3C3E"/>
                </a:solidFill>
              </a:defRPr>
            </a:lvl2pPr>
            <a:lvl3pPr>
              <a:defRPr>
                <a:solidFill>
                  <a:srgbClr val="3B3C3E"/>
                </a:solidFill>
              </a:defRPr>
            </a:lvl3pPr>
            <a:lvl4pPr>
              <a:defRPr>
                <a:solidFill>
                  <a:srgbClr val="3B3C3E"/>
                </a:solidFill>
              </a:defRPr>
            </a:lvl4pPr>
            <a:lvl5pPr>
              <a:defRPr>
                <a:solidFill>
                  <a:srgbClr val="3B3C3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47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1087419"/>
            <a:ext cx="8229600" cy="857250"/>
          </a:xfrm>
        </p:spPr>
        <p:txBody>
          <a:bodyPr/>
          <a:lstStyle>
            <a:lvl1pPr algn="ctr">
              <a:defRPr>
                <a:solidFill>
                  <a:srgbClr val="3B3C3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2020707"/>
            <a:ext cx="6400800" cy="917756"/>
          </a:xfrm>
        </p:spPr>
        <p:txBody>
          <a:bodyPr/>
          <a:lstStyle>
            <a:lvl1pPr marL="0" indent="0" algn="ctr">
              <a:buNone/>
              <a:defRPr>
                <a:solidFill>
                  <a:srgbClr val="3B3C3E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4747654"/>
            <a:ext cx="9144000" cy="395846"/>
          </a:xfrm>
          <a:prstGeom prst="rect">
            <a:avLst/>
          </a:prstGeom>
          <a:solidFill>
            <a:srgbClr val="FD6D0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305300" y="3015972"/>
            <a:ext cx="571500" cy="426749"/>
          </a:xfrm>
          <a:prstGeom prst="rect">
            <a:avLst/>
          </a:prstGeom>
          <a:solidFill>
            <a:srgbClr val="FD6D0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1" name="Picture 10" descr="College of Law - CenteredLogo minusbox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658" y="3071246"/>
            <a:ext cx="1961452" cy="118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32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C3F6EE01-BC34-4073-968B-5A01DFBDCFA4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BFA07707-10FC-43B6-B152-0359FF6946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3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14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3B3C3E"/>
          </a:solidFill>
          <a:latin typeface="Arial"/>
          <a:ea typeface="+mj-ea"/>
          <a:cs typeface="Arial"/>
        </a:defRPr>
      </a:lvl1pPr>
    </p:titleStyle>
    <p:bodyStyle>
      <a:lvl1pPr marL="0" indent="0" algn="ctr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77797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3B3C3E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3B3C3E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B3C3E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B3C3E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637997"/>
            <a:ext cx="9144000" cy="505504"/>
          </a:xfrm>
          <a:prstGeom prst="rect">
            <a:avLst/>
          </a:prstGeom>
          <a:solidFill>
            <a:srgbClr val="FD6D0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Law - Shortcut-OnOrange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0" y="4716069"/>
            <a:ext cx="1238250" cy="34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31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703" r:id="rId2"/>
    <p:sldLayoutId id="2147483704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3B3C3E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3B3C3E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3B3C3E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3B3C3E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3B3C3E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3B3C3E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779" y="263137"/>
            <a:ext cx="8229600" cy="736782"/>
          </a:xfrm>
        </p:spPr>
        <p:txBody>
          <a:bodyPr>
            <a:noAutofit/>
          </a:bodyPr>
          <a:lstStyle/>
          <a:p>
            <a:r>
              <a:rPr lang="en-US" sz="2800" cap="small" dirty="0">
                <a:latin typeface="+mj-lt"/>
              </a:rPr>
              <a:t>Law Student Motivation, Satisfaction, and Well-Being:</a:t>
            </a:r>
            <a:r>
              <a:rPr lang="en-US" sz="2800" cap="small" dirty="0">
                <a:latin typeface="+mn-lt"/>
              </a:rPr>
              <a:t> </a:t>
            </a:r>
            <a:endParaRPr lang="en-US" sz="2800" cap="all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8179" y="894664"/>
            <a:ext cx="6400800" cy="1999839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cap="small" dirty="0"/>
              <a:t>The Value of a</a:t>
            </a:r>
            <a:r>
              <a:rPr lang="en-US" sz="3400" b="1" cap="all" dirty="0"/>
              <a:t> </a:t>
            </a:r>
            <a:r>
              <a:rPr lang="en-US" sz="3400" b="1" cap="small" dirty="0"/>
              <a:t>Leadership and Professional Development Curriculum</a:t>
            </a:r>
          </a:p>
          <a:p>
            <a:endParaRPr lang="en-US" sz="3400" b="1" cap="small" dirty="0"/>
          </a:p>
          <a:p>
            <a:endParaRPr lang="en-US" sz="2400" b="1" cap="small" dirty="0"/>
          </a:p>
          <a:p>
            <a:r>
              <a:rPr lang="en-US" sz="1800" cap="small" dirty="0"/>
              <a:t>Douglas blaze</a:t>
            </a:r>
            <a:r>
              <a:rPr lang="en-US" sz="1800" dirty="0"/>
              <a:t> </a:t>
            </a:r>
          </a:p>
          <a:p>
            <a:r>
              <a:rPr lang="en-US" sz="1800" dirty="0"/>
              <a:t>E. E. Overton and Art Stolnitz Professor of Law</a:t>
            </a:r>
          </a:p>
          <a:p>
            <a:r>
              <a:rPr lang="en-US" sz="1800" dirty="0"/>
              <a:t>Director, Institute for Professional Leadership</a:t>
            </a:r>
          </a:p>
          <a:p>
            <a:endParaRPr lang="en-US" sz="2400" b="1" cap="small" dirty="0"/>
          </a:p>
          <a:p>
            <a:endParaRPr lang="en-US" sz="2400" b="1" cap="small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604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63016" y="76732"/>
            <a:ext cx="5297091" cy="857403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en-US" sz="2400" dirty="0"/>
            </a:br>
            <a:r>
              <a:rPr lang="en-US" sz="3600" dirty="0"/>
              <a:t>Self-Determination Theory</a:t>
            </a:r>
            <a:endParaRPr lang="en-US" altLang="en-US" sz="3600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769676" y="1177537"/>
            <a:ext cx="7644122" cy="3165863"/>
          </a:xfrm>
        </p:spPr>
        <p:txBody>
          <a:bodyPr rtlCol="0">
            <a:normAutofit/>
          </a:bodyPr>
          <a:lstStyle/>
          <a:p>
            <a:pPr lvl="4">
              <a:defRPr/>
            </a:pPr>
            <a:r>
              <a:rPr lang="en-US" sz="2600" dirty="0">
                <a:latin typeface="+mn-lt"/>
              </a:rPr>
              <a:t>Professors Deci and Ryan (Rochester)</a:t>
            </a:r>
          </a:p>
          <a:p>
            <a:pPr lvl="4">
              <a:defRPr/>
            </a:pPr>
            <a:r>
              <a:rPr lang="en-US" sz="2600" dirty="0">
                <a:latin typeface="+mn-lt"/>
              </a:rPr>
              <a:t>Comprehensive theory of human motivation</a:t>
            </a:r>
          </a:p>
          <a:p>
            <a:pPr lvl="4">
              <a:defRPr/>
            </a:pPr>
            <a:r>
              <a:rPr lang="en-US" sz="2600" dirty="0">
                <a:latin typeface="+mn-lt"/>
              </a:rPr>
              <a:t>Forty years of supporting research</a:t>
            </a:r>
          </a:p>
          <a:p>
            <a:pPr lvl="4">
              <a:defRPr/>
            </a:pPr>
            <a:r>
              <a:rPr lang="en-US" sz="2600" dirty="0">
                <a:latin typeface="+mn-lt"/>
              </a:rPr>
              <a:t>Driving force:  three fundamental psychological needs</a:t>
            </a:r>
          </a:p>
        </p:txBody>
      </p:sp>
    </p:spTree>
    <p:extLst>
      <p:ext uri="{BB962C8B-B14F-4D97-AF65-F5344CB8AC3E}">
        <p14:creationId xmlns:p14="http://schemas.microsoft.com/office/powerpoint/2010/main" val="255622238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b="1" dirty="0">
                <a:latin typeface="+mj-lt"/>
              </a:rPr>
              <a:t>Fundamental Psychological Needs</a:t>
            </a:r>
            <a:endParaRPr lang="en-US" sz="3600" b="1" dirty="0">
              <a:latin typeface="+mj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84936" y="1690155"/>
            <a:ext cx="3868340" cy="617934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+mn-lt"/>
              </a:rPr>
              <a:t>Self-Determination Terminology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10126" y="1878806"/>
            <a:ext cx="3688056" cy="2763441"/>
          </a:xfrm>
        </p:spPr>
        <p:txBody>
          <a:bodyPr/>
          <a:lstStyle/>
          <a:p>
            <a:endParaRPr lang="en-US" dirty="0"/>
          </a:p>
          <a:p>
            <a:r>
              <a:rPr lang="en-US" sz="2800" dirty="0">
                <a:latin typeface="+mn-lt"/>
              </a:rPr>
              <a:t>Competence</a:t>
            </a:r>
          </a:p>
          <a:p>
            <a:r>
              <a:rPr lang="en-US" sz="2800" dirty="0">
                <a:latin typeface="+mn-lt"/>
              </a:rPr>
              <a:t>Autonomy</a:t>
            </a:r>
          </a:p>
          <a:p>
            <a:r>
              <a:rPr lang="en-US" sz="2800" dirty="0">
                <a:latin typeface="+mn-lt"/>
              </a:rPr>
              <a:t>Relatedness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498182" y="1381188"/>
            <a:ext cx="3887391" cy="617934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+mn-lt"/>
              </a:rPr>
              <a:t>Daniel Pink Terminology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998308" y="1878806"/>
            <a:ext cx="3518233" cy="2763441"/>
          </a:xfrm>
        </p:spPr>
        <p:txBody>
          <a:bodyPr/>
          <a:lstStyle/>
          <a:p>
            <a:endParaRPr lang="en-US" dirty="0"/>
          </a:p>
          <a:p>
            <a:r>
              <a:rPr lang="en-US" sz="2800" dirty="0">
                <a:latin typeface="+mj-lt"/>
              </a:rPr>
              <a:t>Mastery</a:t>
            </a:r>
          </a:p>
          <a:p>
            <a:r>
              <a:rPr lang="en-US" sz="2800" dirty="0">
                <a:latin typeface="+mj-lt"/>
              </a:rPr>
              <a:t>Autonomy</a:t>
            </a:r>
          </a:p>
          <a:p>
            <a:r>
              <a:rPr lang="en-US" sz="2800" dirty="0">
                <a:latin typeface="+mj-lt"/>
              </a:rPr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146833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17231" y="273570"/>
            <a:ext cx="5136356" cy="807244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sz="1800" dirty="0"/>
            </a:br>
            <a:r>
              <a:rPr lang="en-US" altLang="en-US" sz="3600" dirty="0">
                <a:latin typeface="+mn-lt"/>
              </a:rPr>
              <a:t>Impact of Law School</a:t>
            </a:r>
            <a:r>
              <a:rPr lang="en-US" altLang="en-US" sz="3100" dirty="0">
                <a:latin typeface="+mn-lt"/>
              </a:rPr>
              <a:t>: </a:t>
            </a:r>
            <a:br>
              <a:rPr lang="en-US" altLang="en-US" sz="3100" dirty="0">
                <a:latin typeface="+mn-lt"/>
              </a:rPr>
            </a:br>
            <a:r>
              <a:rPr lang="en-US" altLang="en-US" sz="3100" i="1" dirty="0">
                <a:latin typeface="+mn-lt"/>
              </a:rPr>
              <a:t>Sheldon and Krieger (2004, 2007)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02" y="1776173"/>
            <a:ext cx="7899134" cy="2955154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sz="2600" b="1" dirty="0"/>
              <a:t>Significant decline in SWB</a:t>
            </a:r>
          </a:p>
          <a:p>
            <a:pPr lvl="1">
              <a:defRPr/>
            </a:pPr>
            <a:r>
              <a:rPr lang="en-US" sz="2400" b="1" dirty="0"/>
              <a:t>Intrinsic values displaced by extrinsic values</a:t>
            </a:r>
          </a:p>
          <a:p>
            <a:pPr lvl="1">
              <a:defRPr/>
            </a:pPr>
            <a:r>
              <a:rPr lang="en-US" sz="2400" b="1" dirty="0"/>
              <a:t>Decline in autonomous motivation</a:t>
            </a:r>
            <a:endParaRPr lang="en-US" sz="2000" b="1" dirty="0"/>
          </a:p>
          <a:p>
            <a:pPr lvl="1">
              <a:defRPr/>
            </a:pPr>
            <a:r>
              <a:rPr lang="en-US" sz="2400" b="1" dirty="0"/>
              <a:t>Dampening of original sense of purpose</a:t>
            </a:r>
          </a:p>
          <a:p>
            <a:pPr lvl="1">
              <a:defRPr/>
            </a:pPr>
            <a:endParaRPr lang="en-US" sz="2400" b="1" dirty="0"/>
          </a:p>
          <a:p>
            <a:pPr lvl="1">
              <a:defRPr/>
            </a:pPr>
            <a:endParaRPr lang="en-US" sz="2400" b="1" dirty="0"/>
          </a:p>
          <a:p>
            <a:pPr eaLnBrk="1" hangingPunct="1">
              <a:defRPr/>
            </a:pPr>
            <a:endParaRPr lang="en-US" sz="2475" b="1" dirty="0"/>
          </a:p>
        </p:txBody>
      </p:sp>
    </p:spTree>
    <p:extLst>
      <p:ext uri="{BB962C8B-B14F-4D97-AF65-F5344CB8AC3E}">
        <p14:creationId xmlns:p14="http://schemas.microsoft.com/office/powerpoint/2010/main" val="269239065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17231" y="153254"/>
            <a:ext cx="5136356" cy="807244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sz="1800" dirty="0"/>
            </a:br>
            <a:r>
              <a:rPr lang="en-US" altLang="en-US" sz="4000" dirty="0">
                <a:latin typeface="+mn-lt"/>
              </a:rPr>
              <a:t>Curricular Response</a:t>
            </a:r>
            <a:endParaRPr lang="en-US" altLang="en-US" sz="4000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811" y="1179096"/>
            <a:ext cx="8031625" cy="3552232"/>
          </a:xfrm>
        </p:spPr>
        <p:txBody>
          <a:bodyPr rtlCol="0"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en-US" sz="2600" b="1" dirty="0">
                <a:latin typeface="+mj-lt"/>
              </a:rPr>
              <a:t>Intentional leadership/professional development    curriculum</a:t>
            </a:r>
          </a:p>
          <a:p>
            <a:pPr lvl="1">
              <a:defRPr/>
            </a:pPr>
            <a:r>
              <a:rPr lang="en-US" sz="2200" dirty="0"/>
              <a:t>Restore/maintain sense of </a:t>
            </a:r>
            <a:r>
              <a:rPr lang="en-US" sz="2200" i="1" dirty="0"/>
              <a:t>purpose </a:t>
            </a:r>
          </a:p>
          <a:p>
            <a:pPr lvl="1">
              <a:defRPr/>
            </a:pPr>
            <a:r>
              <a:rPr lang="en-US" sz="2200" dirty="0"/>
              <a:t>Support student’s </a:t>
            </a:r>
            <a:r>
              <a:rPr lang="en-US" sz="2200" i="1" dirty="0"/>
              <a:t>autonomy</a:t>
            </a:r>
          </a:p>
          <a:p>
            <a:pPr lvl="1">
              <a:defRPr/>
            </a:pPr>
            <a:r>
              <a:rPr lang="en-US" sz="2200" dirty="0"/>
              <a:t>Reinforce relevance of teaching/learning focus - </a:t>
            </a:r>
            <a:r>
              <a:rPr lang="en-US" sz="2200" i="1" dirty="0"/>
              <a:t>mastery</a:t>
            </a:r>
            <a:endParaRPr lang="en-US" sz="2200" dirty="0"/>
          </a:p>
          <a:p>
            <a:pPr lvl="1">
              <a:defRPr/>
            </a:pPr>
            <a:r>
              <a:rPr lang="en-US" sz="2200" dirty="0"/>
              <a:t>Address well-being challenges</a:t>
            </a:r>
          </a:p>
          <a:p>
            <a:pPr marL="457200" lvl="1" indent="0">
              <a:buNone/>
              <a:defRPr/>
            </a:pPr>
            <a:endParaRPr lang="en-US" sz="2200" dirty="0"/>
          </a:p>
          <a:p>
            <a:pPr lvl="1">
              <a:defRPr/>
            </a:pPr>
            <a:endParaRPr lang="en-US" sz="2200" dirty="0"/>
          </a:p>
          <a:p>
            <a:pPr lvl="1">
              <a:defRPr/>
            </a:pPr>
            <a:endParaRPr lang="en-US" sz="2400" b="1" dirty="0"/>
          </a:p>
          <a:p>
            <a:pPr lvl="1">
              <a:defRPr/>
            </a:pPr>
            <a:endParaRPr lang="en-US" sz="2400" b="1" dirty="0"/>
          </a:p>
          <a:p>
            <a:pPr eaLnBrk="1" hangingPunct="1">
              <a:defRPr/>
            </a:pPr>
            <a:endParaRPr lang="en-US" sz="2475" b="1" dirty="0"/>
          </a:p>
        </p:txBody>
      </p:sp>
    </p:spTree>
    <p:extLst>
      <p:ext uri="{BB962C8B-B14F-4D97-AF65-F5344CB8AC3E}">
        <p14:creationId xmlns:p14="http://schemas.microsoft.com/office/powerpoint/2010/main" val="187185724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17231" y="153254"/>
            <a:ext cx="5136356" cy="807244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en-US" altLang="en-US" sz="1800" dirty="0"/>
            </a:br>
            <a:r>
              <a:rPr lang="en-US" altLang="en-US" sz="4000" dirty="0">
                <a:latin typeface="+mn-lt"/>
              </a:rPr>
              <a:t>Curricular Response</a:t>
            </a:r>
            <a:endParaRPr lang="en-US" altLang="en-US" sz="4000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02" y="1082842"/>
            <a:ext cx="7899134" cy="364848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600" b="1" dirty="0"/>
              <a:t>Possible components</a:t>
            </a:r>
            <a:r>
              <a:rPr lang="en-US" sz="2600" dirty="0"/>
              <a:t>:</a:t>
            </a:r>
          </a:p>
          <a:p>
            <a:pPr lvl="1">
              <a:defRPr/>
            </a:pPr>
            <a:r>
              <a:rPr lang="en-US" sz="2200" dirty="0"/>
              <a:t>Leadership development</a:t>
            </a:r>
          </a:p>
          <a:p>
            <a:pPr lvl="1">
              <a:defRPr/>
            </a:pPr>
            <a:r>
              <a:rPr lang="en-US" sz="2200" dirty="0"/>
              <a:t>Professional planning </a:t>
            </a:r>
          </a:p>
          <a:p>
            <a:pPr lvl="1">
              <a:defRPr/>
            </a:pPr>
            <a:r>
              <a:rPr lang="en-US" sz="2200" dirty="0"/>
              <a:t>Future of the legal profession</a:t>
            </a:r>
          </a:p>
          <a:p>
            <a:pPr lvl="1">
              <a:defRPr/>
            </a:pPr>
            <a:r>
              <a:rPr lang="en-US" sz="2200" dirty="0"/>
              <a:t>Mentoring</a:t>
            </a:r>
          </a:p>
          <a:p>
            <a:pPr lvl="1">
              <a:defRPr/>
            </a:pPr>
            <a:r>
              <a:rPr lang="en-US" sz="2200" dirty="0"/>
              <a:t>Pro bono and public service</a:t>
            </a:r>
          </a:p>
          <a:p>
            <a:pPr lvl="1">
              <a:defRPr/>
            </a:pPr>
            <a:r>
              <a:rPr lang="en-US" sz="2200" dirty="0"/>
              <a:t>Positive psychology</a:t>
            </a:r>
          </a:p>
          <a:p>
            <a:pPr marL="457200" lvl="1" indent="0">
              <a:buNone/>
              <a:defRPr/>
            </a:pPr>
            <a:endParaRPr lang="en-US" sz="2200" dirty="0"/>
          </a:p>
          <a:p>
            <a:pPr lvl="1">
              <a:defRPr/>
            </a:pPr>
            <a:endParaRPr lang="en-US" sz="2200" dirty="0"/>
          </a:p>
          <a:p>
            <a:pPr lvl="1">
              <a:defRPr/>
            </a:pPr>
            <a:endParaRPr lang="en-US" sz="2400" b="1" dirty="0"/>
          </a:p>
          <a:p>
            <a:pPr lvl="1">
              <a:defRPr/>
            </a:pPr>
            <a:endParaRPr lang="en-US" sz="2400" b="1" dirty="0"/>
          </a:p>
          <a:p>
            <a:pPr eaLnBrk="1" hangingPunct="1">
              <a:defRPr/>
            </a:pPr>
            <a:endParaRPr lang="en-US" sz="2475" b="1" dirty="0"/>
          </a:p>
        </p:txBody>
      </p:sp>
    </p:spTree>
    <p:extLst>
      <p:ext uri="{BB962C8B-B14F-4D97-AF65-F5344CB8AC3E}">
        <p14:creationId xmlns:p14="http://schemas.microsoft.com/office/powerpoint/2010/main" val="236703715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Scree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tent: Meta Inf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8002</TotalTime>
  <Words>147</Words>
  <Application>Microsoft Macintosh PowerPoint</Application>
  <PresentationFormat>On-screen Show (16:9)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Title Screens</vt:lpstr>
      <vt:lpstr>Content: Meta Info</vt:lpstr>
      <vt:lpstr>Law Student Motivation, Satisfaction, and Well-Being: </vt:lpstr>
      <vt:lpstr> Self-Determination Theory</vt:lpstr>
      <vt:lpstr>Fundamental Psychological Needs</vt:lpstr>
      <vt:lpstr> Impact of Law School:  Sheldon and Krieger (2004, 2007)</vt:lpstr>
      <vt:lpstr> Curricular Response</vt:lpstr>
      <vt:lpstr> Curricular Response</vt:lpstr>
    </vt:vector>
  </TitlesOfParts>
  <Company>University of Tennessee</Company>
  <LinksUpToDate>false</LinksUpToDate>
  <SharedDoc>false</SharedDoc>
  <HyperlinkBase/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 PowerPoint Template 2015 ver 1</dc:title>
  <dc:creator>business</dc:creator>
  <cp:lastModifiedBy>Janelle Fernandes</cp:lastModifiedBy>
  <cp:revision>110</cp:revision>
  <cp:lastPrinted>2018-03-20T17:25:34Z</cp:lastPrinted>
  <dcterms:created xsi:type="dcterms:W3CDTF">2014-12-02T19:58:44Z</dcterms:created>
  <dcterms:modified xsi:type="dcterms:W3CDTF">2018-03-23T04:46:42Z</dcterms:modified>
</cp:coreProperties>
</file>