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85" r:id="rId2"/>
    <p:sldId id="284" r:id="rId3"/>
    <p:sldId id="258" r:id="rId4"/>
    <p:sldId id="259" r:id="rId5"/>
    <p:sldId id="280" r:id="rId6"/>
    <p:sldId id="269" r:id="rId7"/>
    <p:sldId id="281" r:id="rId8"/>
    <p:sldId id="266" r:id="rId9"/>
    <p:sldId id="268" r:id="rId10"/>
    <p:sldId id="262" r:id="rId11"/>
    <p:sldId id="263" r:id="rId12"/>
    <p:sldId id="271" r:id="rId13"/>
    <p:sldId id="272" r:id="rId14"/>
    <p:sldId id="273" r:id="rId15"/>
    <p:sldId id="282" r:id="rId16"/>
    <p:sldId id="283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CC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143" autoAdjust="0"/>
    <p:restoredTop sz="96304" autoAdjust="0"/>
  </p:normalViewPr>
  <p:slideViewPr>
    <p:cSldViewPr snapToGrid="0">
      <p:cViewPr>
        <p:scale>
          <a:sx n="71" d="100"/>
          <a:sy n="71" d="100"/>
        </p:scale>
        <p:origin x="-268" y="-2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1DBCC4-3806-41B5-869D-6266483AB834}" type="datetimeFigureOut">
              <a:rPr lang="en-US" smtClean="0"/>
              <a:t>9/8/2016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C9501C-4C0A-4AAE-AC59-E6D23F608C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3950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4B1ACE-5EB2-B245-8DCB-331A9858E083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767145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 baseline="0" dirty="0" smtClean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C9501C-4C0A-4AAE-AC59-E6D23F608C6C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51707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C9501C-4C0A-4AAE-AC59-E6D23F608C6C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65769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 smtClean="0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>
          <a:xfrm>
            <a:off x="4060190" y="8978451"/>
            <a:ext cx="3105997" cy="472889"/>
          </a:xfrm>
          <a:prstGeom prst="rect">
            <a:avLst/>
          </a:prstGeom>
          <a:noFill/>
        </p:spPr>
        <p:txBody>
          <a:bodyPr lIns="93177" tIns="46589" rIns="93177" bIns="46589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57066" indent="-291179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64717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30604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96491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62377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28264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94151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60038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811268ED-104D-4A5F-80D7-3EB50AA19361}" type="slidenum">
              <a:rPr lang="en-US" altLang="en-US">
                <a:solidFill>
                  <a:srgbClr val="000000"/>
                </a:solidFill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822920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 smtClean="0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>
          <a:xfrm>
            <a:off x="4060190" y="8978451"/>
            <a:ext cx="3105997" cy="472889"/>
          </a:xfrm>
          <a:prstGeom prst="rect">
            <a:avLst/>
          </a:prstGeom>
          <a:noFill/>
        </p:spPr>
        <p:txBody>
          <a:bodyPr lIns="93177" tIns="46589" rIns="93177" bIns="46589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57066" indent="-291179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64717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30604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96491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62377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28264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94151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60038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811268ED-104D-4A5F-80D7-3EB50AA19361}" type="slidenum">
              <a:rPr lang="en-US" altLang="en-US">
                <a:solidFill>
                  <a:srgbClr val="000000"/>
                </a:solidFill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922645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 smtClean="0"/>
          </a:p>
        </p:txBody>
      </p:sp>
      <p:sp>
        <p:nvSpPr>
          <p:cNvPr id="430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37A7E588-66A0-43DD-A774-D13128E7BDA9}" type="slidenum">
              <a:rPr lang="en-US" altLang="en-US">
                <a:solidFill>
                  <a:srgbClr val="000000"/>
                </a:solidFill>
              </a:rPr>
              <a:pPr eaLnBrk="1" hangingPunct="1">
                <a:spcBef>
                  <a:spcPct val="0"/>
                </a:spcBef>
              </a:pPr>
              <a:t>14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048736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b="0" baseline="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The production system determines the amount of work that an examiner is expected to perform in a given time frame.  The production goal is based on the number of examining hours, the complexity of the technology, and the examiner’s seniority. 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b="0" baseline="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In addition to meeting production goals, Examiners have to balance various priorities, including timeliness and quality.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C9501C-4C0A-4AAE-AC59-E6D23F608C6C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42511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4B1ACE-5EB2-B245-8DCB-331A9858E083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16482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4B1ACE-5EB2-B245-8DCB-331A9858E083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42784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C9501C-4C0A-4AAE-AC59-E6D23F608C6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7382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C9501C-4C0A-4AAE-AC59-E6D23F608C6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4256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C9501C-4C0A-4AAE-AC59-E6D23F608C6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77965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C9501C-4C0A-4AAE-AC59-E6D23F608C6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0490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C9501C-4C0A-4AAE-AC59-E6D23F608C6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71268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18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38188" indent="-282575" defTabSz="9318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35063" indent="-227013" defTabSz="9318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89088" indent="-227013" defTabSz="9318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43113" indent="-227013" defTabSz="9318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00313" indent="-227013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57513" indent="-227013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14713" indent="-227013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71913" indent="-227013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9BC9D17-5C8C-465D-8143-9B4352FA00CE}" type="slidenum">
              <a:rPr lang="en-US" altLang="en-US">
                <a:solidFill>
                  <a:srgbClr val="000000"/>
                </a:solidFill>
                <a:latin typeface="Tahoma" panose="020B0604030504040204" pitchFamily="34" charset="0"/>
              </a:rPr>
              <a:pPr/>
              <a:t>8</a:t>
            </a:fld>
            <a:endParaRPr lang="en-US" altLang="en-US">
              <a:solidFill>
                <a:srgbClr val="000000"/>
              </a:solidFill>
              <a:latin typeface="Tahoma" panose="020B0604030504040204" pitchFamily="34" charset="0"/>
            </a:endParaRPr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413376947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174008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4-20-2016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The Role of a Patent Examiner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A454B-C859-4892-B9FA-68B588C9F5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-8259" y="5140273"/>
            <a:ext cx="12200260" cy="1717729"/>
          </a:xfrm>
          <a:custGeom>
            <a:avLst/>
            <a:gdLst>
              <a:gd name="connsiteX0" fmla="*/ 0 w 9144000"/>
              <a:gd name="connsiteY0" fmla="*/ 0 h 1762512"/>
              <a:gd name="connsiteX1" fmla="*/ 9144000 w 9144000"/>
              <a:gd name="connsiteY1" fmla="*/ 0 h 1762512"/>
              <a:gd name="connsiteX2" fmla="*/ 9144000 w 9144000"/>
              <a:gd name="connsiteY2" fmla="*/ 1762512 h 1762512"/>
              <a:gd name="connsiteX3" fmla="*/ 0 w 9144000"/>
              <a:gd name="connsiteY3" fmla="*/ 1762512 h 1762512"/>
              <a:gd name="connsiteX4" fmla="*/ 0 w 9144000"/>
              <a:gd name="connsiteY4" fmla="*/ 0 h 1762512"/>
              <a:gd name="connsiteX0" fmla="*/ 80537 w 9144000"/>
              <a:gd name="connsiteY0" fmla="*/ 613317 h 1762512"/>
              <a:gd name="connsiteX1" fmla="*/ 9144000 w 9144000"/>
              <a:gd name="connsiteY1" fmla="*/ 0 h 1762512"/>
              <a:gd name="connsiteX2" fmla="*/ 9144000 w 9144000"/>
              <a:gd name="connsiteY2" fmla="*/ 1762512 h 1762512"/>
              <a:gd name="connsiteX3" fmla="*/ 0 w 9144000"/>
              <a:gd name="connsiteY3" fmla="*/ 1762512 h 1762512"/>
              <a:gd name="connsiteX4" fmla="*/ 80537 w 9144000"/>
              <a:gd name="connsiteY4" fmla="*/ 613317 h 1762512"/>
              <a:gd name="connsiteX0" fmla="*/ 0 w 9150195"/>
              <a:gd name="connsiteY0" fmla="*/ 229219 h 1762512"/>
              <a:gd name="connsiteX1" fmla="*/ 9150195 w 9150195"/>
              <a:gd name="connsiteY1" fmla="*/ 0 h 1762512"/>
              <a:gd name="connsiteX2" fmla="*/ 9150195 w 9150195"/>
              <a:gd name="connsiteY2" fmla="*/ 1762512 h 1762512"/>
              <a:gd name="connsiteX3" fmla="*/ 6195 w 9150195"/>
              <a:gd name="connsiteY3" fmla="*/ 1762512 h 1762512"/>
              <a:gd name="connsiteX4" fmla="*/ 0 w 9150195"/>
              <a:gd name="connsiteY4" fmla="*/ 229219 h 1762512"/>
              <a:gd name="connsiteX0" fmla="*/ 0 w 9150195"/>
              <a:gd name="connsiteY0" fmla="*/ 229219 h 1762512"/>
              <a:gd name="connsiteX1" fmla="*/ 4161872 w 9150195"/>
              <a:gd name="connsiteY1" fmla="*/ 125335 h 1762512"/>
              <a:gd name="connsiteX2" fmla="*/ 9150195 w 9150195"/>
              <a:gd name="connsiteY2" fmla="*/ 0 h 1762512"/>
              <a:gd name="connsiteX3" fmla="*/ 9150195 w 9150195"/>
              <a:gd name="connsiteY3" fmla="*/ 1762512 h 1762512"/>
              <a:gd name="connsiteX4" fmla="*/ 6195 w 9150195"/>
              <a:gd name="connsiteY4" fmla="*/ 1762512 h 1762512"/>
              <a:gd name="connsiteX5" fmla="*/ 0 w 9150195"/>
              <a:gd name="connsiteY5" fmla="*/ 229219 h 1762512"/>
              <a:gd name="connsiteX0" fmla="*/ 0 w 9150195"/>
              <a:gd name="connsiteY0" fmla="*/ 229219 h 1762512"/>
              <a:gd name="connsiteX1" fmla="*/ 3997718 w 9150195"/>
              <a:gd name="connsiteY1" fmla="*/ 1252784 h 1762512"/>
              <a:gd name="connsiteX2" fmla="*/ 9150195 w 9150195"/>
              <a:gd name="connsiteY2" fmla="*/ 0 h 1762512"/>
              <a:gd name="connsiteX3" fmla="*/ 9150195 w 9150195"/>
              <a:gd name="connsiteY3" fmla="*/ 1762512 h 1762512"/>
              <a:gd name="connsiteX4" fmla="*/ 6195 w 9150195"/>
              <a:gd name="connsiteY4" fmla="*/ 1762512 h 1762512"/>
              <a:gd name="connsiteX5" fmla="*/ 0 w 9150195"/>
              <a:gd name="connsiteY5" fmla="*/ 229219 h 1762512"/>
              <a:gd name="connsiteX0" fmla="*/ 0 w 9150195"/>
              <a:gd name="connsiteY0" fmla="*/ 229219 h 1762512"/>
              <a:gd name="connsiteX1" fmla="*/ 3086234 w 9150195"/>
              <a:gd name="connsiteY1" fmla="*/ 475233 h 1762512"/>
              <a:gd name="connsiteX2" fmla="*/ 9150195 w 9150195"/>
              <a:gd name="connsiteY2" fmla="*/ 0 h 1762512"/>
              <a:gd name="connsiteX3" fmla="*/ 9150195 w 9150195"/>
              <a:gd name="connsiteY3" fmla="*/ 1762512 h 1762512"/>
              <a:gd name="connsiteX4" fmla="*/ 6195 w 9150195"/>
              <a:gd name="connsiteY4" fmla="*/ 1762512 h 1762512"/>
              <a:gd name="connsiteX5" fmla="*/ 0 w 9150195"/>
              <a:gd name="connsiteY5" fmla="*/ 229219 h 17625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50195" h="1762512">
                <a:moveTo>
                  <a:pt x="0" y="229219"/>
                </a:moveTo>
                <a:lnTo>
                  <a:pt x="3086234" y="475233"/>
                </a:lnTo>
                <a:lnTo>
                  <a:pt x="9150195" y="0"/>
                </a:lnTo>
                <a:lnTo>
                  <a:pt x="9150195" y="1762512"/>
                </a:lnTo>
                <a:lnTo>
                  <a:pt x="6195" y="1762512"/>
                </a:lnTo>
                <a:lnTo>
                  <a:pt x="0" y="229219"/>
                </a:lnTo>
                <a:close/>
              </a:path>
            </a:pathLst>
          </a:custGeom>
          <a:solidFill>
            <a:srgbClr val="16446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160" dirty="0">
              <a:solidFill>
                <a:prstClr val="white"/>
              </a:solidFill>
            </a:endParaRPr>
          </a:p>
        </p:txBody>
      </p:sp>
      <p:pic>
        <p:nvPicPr>
          <p:cNvPr id="8" name="Picture 7" descr="USPTO-logo-reverse-stacked-500px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72708" y="5641984"/>
            <a:ext cx="1785169" cy="795277"/>
          </a:xfrm>
          <a:prstGeom prst="rect">
            <a:avLst/>
          </a:prstGeom>
        </p:spPr>
      </p:pic>
      <p:sp>
        <p:nvSpPr>
          <p:cNvPr id="12" name="Rectangle 9"/>
          <p:cNvSpPr/>
          <p:nvPr userDrawn="1"/>
        </p:nvSpPr>
        <p:spPr>
          <a:xfrm>
            <a:off x="-1085" y="0"/>
            <a:ext cx="12192000" cy="453626"/>
          </a:xfrm>
          <a:custGeom>
            <a:avLst/>
            <a:gdLst>
              <a:gd name="connsiteX0" fmla="*/ 0 w 9144000"/>
              <a:gd name="connsiteY0" fmla="*/ 0 h 242186"/>
              <a:gd name="connsiteX1" fmla="*/ 9144000 w 9144000"/>
              <a:gd name="connsiteY1" fmla="*/ 0 h 242186"/>
              <a:gd name="connsiteX2" fmla="*/ 9144000 w 9144000"/>
              <a:gd name="connsiteY2" fmla="*/ 242186 h 242186"/>
              <a:gd name="connsiteX3" fmla="*/ 0 w 9144000"/>
              <a:gd name="connsiteY3" fmla="*/ 242186 h 242186"/>
              <a:gd name="connsiteX4" fmla="*/ 0 w 9144000"/>
              <a:gd name="connsiteY4" fmla="*/ 0 h 242186"/>
              <a:gd name="connsiteX0" fmla="*/ 0 w 9144000"/>
              <a:gd name="connsiteY0" fmla="*/ 0 h 472558"/>
              <a:gd name="connsiteX1" fmla="*/ 9144000 w 9144000"/>
              <a:gd name="connsiteY1" fmla="*/ 0 h 472558"/>
              <a:gd name="connsiteX2" fmla="*/ 9144000 w 9144000"/>
              <a:gd name="connsiteY2" fmla="*/ 242186 h 472558"/>
              <a:gd name="connsiteX3" fmla="*/ 6119628 w 9144000"/>
              <a:gd name="connsiteY3" fmla="*/ 472558 h 472558"/>
              <a:gd name="connsiteX4" fmla="*/ 0 w 9144000"/>
              <a:gd name="connsiteY4" fmla="*/ 0 h 4725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44000" h="472558">
                <a:moveTo>
                  <a:pt x="0" y="0"/>
                </a:moveTo>
                <a:lnTo>
                  <a:pt x="9144000" y="0"/>
                </a:lnTo>
                <a:lnTo>
                  <a:pt x="9144000" y="242186"/>
                </a:lnTo>
                <a:lnTo>
                  <a:pt x="6119628" y="472558"/>
                </a:lnTo>
                <a:lnTo>
                  <a:pt x="0" y="0"/>
                </a:lnTo>
                <a:close/>
              </a:path>
            </a:pathLst>
          </a:custGeom>
          <a:solidFill>
            <a:srgbClr val="16446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160" dirty="0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4135" y="3052729"/>
            <a:ext cx="11183736" cy="1295400"/>
          </a:xfrm>
        </p:spPr>
        <p:txBody>
          <a:bodyPr anchor="b">
            <a:normAutofit/>
          </a:bodyPr>
          <a:lstStyle>
            <a:lvl1pPr marL="0" indent="0" algn="r">
              <a:buNone/>
              <a:defRPr sz="3360">
                <a:solidFill>
                  <a:srgbClr val="898989"/>
                </a:solidFill>
              </a:defRPr>
            </a:lvl1pPr>
            <a:lvl2pPr marL="548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972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459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94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918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891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4135" y="1395493"/>
            <a:ext cx="11183736" cy="1470025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41384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4-20-2016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The Role of a Patent Examiner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A454B-C859-4892-B9FA-68B588C9F5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4952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4-20-2016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The Role of a Patent Examiner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A454B-C859-4892-B9FA-68B588C9F5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698501"/>
            <a:ext cx="6815667" cy="5427664"/>
          </a:xfrm>
        </p:spPr>
        <p:txBody>
          <a:bodyPr/>
          <a:lstStyle>
            <a:lvl1pPr>
              <a:defRPr sz="3840"/>
            </a:lvl1pPr>
            <a:lvl2pPr>
              <a:defRPr sz="3360"/>
            </a:lvl2pPr>
            <a:lvl3pPr>
              <a:defRPr sz="288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860551"/>
            <a:ext cx="4011085" cy="4265615"/>
          </a:xfrm>
        </p:spPr>
        <p:txBody>
          <a:bodyPr/>
          <a:lstStyle>
            <a:lvl1pPr marL="0" indent="0">
              <a:buNone/>
              <a:defRPr sz="1680"/>
            </a:lvl1pPr>
            <a:lvl2pPr marL="548640" indent="0">
              <a:buNone/>
              <a:defRPr sz="1440"/>
            </a:lvl2pPr>
            <a:lvl3pPr marL="1097280" indent="0">
              <a:buNone/>
              <a:defRPr sz="1200"/>
            </a:lvl3pPr>
            <a:lvl4pPr marL="1645920" indent="0">
              <a:buNone/>
              <a:defRPr sz="1080"/>
            </a:lvl4pPr>
            <a:lvl5pPr marL="2194560" indent="0">
              <a:buNone/>
              <a:defRPr sz="1080"/>
            </a:lvl5pPr>
            <a:lvl6pPr marL="2743200" indent="0">
              <a:buNone/>
              <a:defRPr sz="1080"/>
            </a:lvl6pPr>
            <a:lvl7pPr marL="3291840" indent="0">
              <a:buNone/>
              <a:defRPr sz="1080"/>
            </a:lvl7pPr>
            <a:lvl8pPr marL="3840480" indent="0">
              <a:buNone/>
              <a:defRPr sz="1080"/>
            </a:lvl8pPr>
            <a:lvl9pPr marL="4389120" indent="0">
              <a:buNone/>
              <a:defRPr sz="108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698500"/>
            <a:ext cx="4011085" cy="1162050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973466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4-20-2016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The Role of a Patent Examiner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A454B-C859-4892-B9FA-68B588C9F5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840"/>
            </a:lvl1pPr>
            <a:lvl2pPr marL="548640" indent="0">
              <a:buNone/>
              <a:defRPr sz="3360"/>
            </a:lvl2pPr>
            <a:lvl3pPr marL="1097280" indent="0">
              <a:buNone/>
              <a:defRPr sz="2880"/>
            </a:lvl3pPr>
            <a:lvl4pPr marL="1645920" indent="0">
              <a:buNone/>
              <a:defRPr sz="2400"/>
            </a:lvl4pPr>
            <a:lvl5pPr marL="2194560" indent="0">
              <a:buNone/>
              <a:defRPr sz="2400"/>
            </a:lvl5pPr>
            <a:lvl6pPr marL="2743200" indent="0">
              <a:buNone/>
              <a:defRPr sz="2400"/>
            </a:lvl6pPr>
            <a:lvl7pPr marL="3291840" indent="0">
              <a:buNone/>
              <a:defRPr sz="2400"/>
            </a:lvl7pPr>
            <a:lvl8pPr marL="3840480" indent="0">
              <a:buNone/>
              <a:defRPr sz="2400"/>
            </a:lvl8pPr>
            <a:lvl9pPr marL="4389120" indent="0">
              <a:buNone/>
              <a:defRPr sz="24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680"/>
            </a:lvl1pPr>
            <a:lvl2pPr marL="548640" indent="0">
              <a:buNone/>
              <a:defRPr sz="1440"/>
            </a:lvl2pPr>
            <a:lvl3pPr marL="1097280" indent="0">
              <a:buNone/>
              <a:defRPr sz="1200"/>
            </a:lvl3pPr>
            <a:lvl4pPr marL="1645920" indent="0">
              <a:buNone/>
              <a:defRPr sz="1080"/>
            </a:lvl4pPr>
            <a:lvl5pPr marL="2194560" indent="0">
              <a:buNone/>
              <a:defRPr sz="1080"/>
            </a:lvl5pPr>
            <a:lvl6pPr marL="2743200" indent="0">
              <a:buNone/>
              <a:defRPr sz="1080"/>
            </a:lvl6pPr>
            <a:lvl7pPr marL="3291840" indent="0">
              <a:buNone/>
              <a:defRPr sz="1080"/>
            </a:lvl7pPr>
            <a:lvl8pPr marL="3840480" indent="0">
              <a:buNone/>
              <a:defRPr sz="1080"/>
            </a:lvl8pPr>
            <a:lvl9pPr marL="4389120" indent="0">
              <a:buNone/>
              <a:defRPr sz="108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6932990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pen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16446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160" dirty="0">
              <a:solidFill>
                <a:prstClr val="white"/>
              </a:solidFill>
            </a:endParaRPr>
          </a:p>
        </p:txBody>
      </p:sp>
      <p:pic>
        <p:nvPicPr>
          <p:cNvPr id="5" name="Picture 4" descr="USPTO-logo-reverse-stacked-1000px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5273" y="2222544"/>
            <a:ext cx="5361468" cy="2388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83720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16446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160" dirty="0">
              <a:solidFill>
                <a:prstClr val="white"/>
              </a:solidFill>
            </a:endParaRPr>
          </a:p>
        </p:txBody>
      </p:sp>
      <p:pic>
        <p:nvPicPr>
          <p:cNvPr id="4" name="Picture 3" descr="uspto_seal_1000px-color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8548" y="1100288"/>
            <a:ext cx="5174919" cy="4657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7555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knowledge_che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 descr="&quot;&quot;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prstClr val="black"/>
                </a:solidFill>
              </a:rPr>
              <a:t>4-20-2016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3" name="Rectangle 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prstClr val="black"/>
                </a:solidFill>
              </a:rPr>
              <a:t>The Role of a Patent Examiner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4" name="Rectangle 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849388-C918-4B12-8AF6-E9776CE9BB0D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609600" y="762000"/>
            <a:ext cx="10972800" cy="5486400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>
              <a:defRPr>
                <a:solidFill>
                  <a:schemeClr val="tx1"/>
                </a:solidFill>
              </a:defRPr>
            </a:lvl6pPr>
            <a:lvl7pPr>
              <a:defRPr>
                <a:solidFill>
                  <a:schemeClr val="tx1"/>
                </a:solidFill>
              </a:defRPr>
            </a:lvl7pPr>
            <a:lvl8pPr>
              <a:defRPr>
                <a:solidFill>
                  <a:schemeClr val="tx1"/>
                </a:solidFill>
              </a:defRPr>
            </a:lvl8pPr>
            <a:lvl9pPr>
              <a:defRPr>
                <a:solidFill>
                  <a:schemeClr val="tx1"/>
                </a:solidFill>
              </a:defRPr>
            </a:lvl9pPr>
          </a:lstStyle>
          <a:p>
            <a:pPr lvl="4"/>
            <a:r>
              <a:rPr lang="en-US" dirty="0"/>
              <a:t>Click to edit Master text styles</a:t>
            </a:r>
          </a:p>
          <a:p>
            <a:pPr lvl="5"/>
            <a:r>
              <a:rPr lang="en-US" dirty="0"/>
              <a:t>Second level</a:t>
            </a:r>
          </a:p>
          <a:p>
            <a:pPr lvl="6"/>
            <a:r>
              <a:rPr lang="en-US" dirty="0"/>
              <a:t>Third level</a:t>
            </a:r>
          </a:p>
          <a:p>
            <a:pPr lvl="7"/>
            <a:r>
              <a:rPr lang="en-US" dirty="0"/>
              <a:t>Fourth level</a:t>
            </a:r>
          </a:p>
          <a:p>
            <a:pPr lvl="8"/>
            <a:r>
              <a:rPr lang="en-US" dirty="0"/>
              <a:t>Fifth level</a:t>
            </a:r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203200" y="0"/>
            <a:ext cx="11785600" cy="457200"/>
          </a:xfrm>
        </p:spPr>
        <p:txBody>
          <a:bodyPr/>
          <a:lstStyle>
            <a:lvl1pPr algn="l">
              <a:defRPr sz="288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5645545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4-20-2016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The Role of a Patent Examiner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4A10E0-D248-41B5-872B-A3D0448D3DB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609600" y="1295400"/>
            <a:ext cx="10972800" cy="49530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6400" y="228600"/>
            <a:ext cx="11379200" cy="685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63418533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4-20-2016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The Role of a Patent Examiner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500E96-6F24-470B-A3E8-3FF23482DF00}" type="slidenum">
              <a:rPr lang="en-US" alt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87452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ection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4-20-2016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The Role of a Patent Examiner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A454B-C859-4892-B9FA-68B588C9F5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-8259" y="5140273"/>
            <a:ext cx="12200260" cy="1717729"/>
          </a:xfrm>
          <a:custGeom>
            <a:avLst/>
            <a:gdLst>
              <a:gd name="connsiteX0" fmla="*/ 0 w 9144000"/>
              <a:gd name="connsiteY0" fmla="*/ 0 h 1762512"/>
              <a:gd name="connsiteX1" fmla="*/ 9144000 w 9144000"/>
              <a:gd name="connsiteY1" fmla="*/ 0 h 1762512"/>
              <a:gd name="connsiteX2" fmla="*/ 9144000 w 9144000"/>
              <a:gd name="connsiteY2" fmla="*/ 1762512 h 1762512"/>
              <a:gd name="connsiteX3" fmla="*/ 0 w 9144000"/>
              <a:gd name="connsiteY3" fmla="*/ 1762512 h 1762512"/>
              <a:gd name="connsiteX4" fmla="*/ 0 w 9144000"/>
              <a:gd name="connsiteY4" fmla="*/ 0 h 1762512"/>
              <a:gd name="connsiteX0" fmla="*/ 80537 w 9144000"/>
              <a:gd name="connsiteY0" fmla="*/ 613317 h 1762512"/>
              <a:gd name="connsiteX1" fmla="*/ 9144000 w 9144000"/>
              <a:gd name="connsiteY1" fmla="*/ 0 h 1762512"/>
              <a:gd name="connsiteX2" fmla="*/ 9144000 w 9144000"/>
              <a:gd name="connsiteY2" fmla="*/ 1762512 h 1762512"/>
              <a:gd name="connsiteX3" fmla="*/ 0 w 9144000"/>
              <a:gd name="connsiteY3" fmla="*/ 1762512 h 1762512"/>
              <a:gd name="connsiteX4" fmla="*/ 80537 w 9144000"/>
              <a:gd name="connsiteY4" fmla="*/ 613317 h 1762512"/>
              <a:gd name="connsiteX0" fmla="*/ 0 w 9150195"/>
              <a:gd name="connsiteY0" fmla="*/ 229219 h 1762512"/>
              <a:gd name="connsiteX1" fmla="*/ 9150195 w 9150195"/>
              <a:gd name="connsiteY1" fmla="*/ 0 h 1762512"/>
              <a:gd name="connsiteX2" fmla="*/ 9150195 w 9150195"/>
              <a:gd name="connsiteY2" fmla="*/ 1762512 h 1762512"/>
              <a:gd name="connsiteX3" fmla="*/ 6195 w 9150195"/>
              <a:gd name="connsiteY3" fmla="*/ 1762512 h 1762512"/>
              <a:gd name="connsiteX4" fmla="*/ 0 w 9150195"/>
              <a:gd name="connsiteY4" fmla="*/ 229219 h 1762512"/>
              <a:gd name="connsiteX0" fmla="*/ 0 w 9150195"/>
              <a:gd name="connsiteY0" fmla="*/ 229219 h 1762512"/>
              <a:gd name="connsiteX1" fmla="*/ 4161872 w 9150195"/>
              <a:gd name="connsiteY1" fmla="*/ 125335 h 1762512"/>
              <a:gd name="connsiteX2" fmla="*/ 9150195 w 9150195"/>
              <a:gd name="connsiteY2" fmla="*/ 0 h 1762512"/>
              <a:gd name="connsiteX3" fmla="*/ 9150195 w 9150195"/>
              <a:gd name="connsiteY3" fmla="*/ 1762512 h 1762512"/>
              <a:gd name="connsiteX4" fmla="*/ 6195 w 9150195"/>
              <a:gd name="connsiteY4" fmla="*/ 1762512 h 1762512"/>
              <a:gd name="connsiteX5" fmla="*/ 0 w 9150195"/>
              <a:gd name="connsiteY5" fmla="*/ 229219 h 1762512"/>
              <a:gd name="connsiteX0" fmla="*/ 0 w 9150195"/>
              <a:gd name="connsiteY0" fmla="*/ 229219 h 1762512"/>
              <a:gd name="connsiteX1" fmla="*/ 3997718 w 9150195"/>
              <a:gd name="connsiteY1" fmla="*/ 1252784 h 1762512"/>
              <a:gd name="connsiteX2" fmla="*/ 9150195 w 9150195"/>
              <a:gd name="connsiteY2" fmla="*/ 0 h 1762512"/>
              <a:gd name="connsiteX3" fmla="*/ 9150195 w 9150195"/>
              <a:gd name="connsiteY3" fmla="*/ 1762512 h 1762512"/>
              <a:gd name="connsiteX4" fmla="*/ 6195 w 9150195"/>
              <a:gd name="connsiteY4" fmla="*/ 1762512 h 1762512"/>
              <a:gd name="connsiteX5" fmla="*/ 0 w 9150195"/>
              <a:gd name="connsiteY5" fmla="*/ 229219 h 1762512"/>
              <a:gd name="connsiteX0" fmla="*/ 0 w 9150195"/>
              <a:gd name="connsiteY0" fmla="*/ 229219 h 1762512"/>
              <a:gd name="connsiteX1" fmla="*/ 3086234 w 9150195"/>
              <a:gd name="connsiteY1" fmla="*/ 475233 h 1762512"/>
              <a:gd name="connsiteX2" fmla="*/ 9150195 w 9150195"/>
              <a:gd name="connsiteY2" fmla="*/ 0 h 1762512"/>
              <a:gd name="connsiteX3" fmla="*/ 9150195 w 9150195"/>
              <a:gd name="connsiteY3" fmla="*/ 1762512 h 1762512"/>
              <a:gd name="connsiteX4" fmla="*/ 6195 w 9150195"/>
              <a:gd name="connsiteY4" fmla="*/ 1762512 h 1762512"/>
              <a:gd name="connsiteX5" fmla="*/ 0 w 9150195"/>
              <a:gd name="connsiteY5" fmla="*/ 229219 h 17625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50195" h="1762512">
                <a:moveTo>
                  <a:pt x="0" y="229219"/>
                </a:moveTo>
                <a:lnTo>
                  <a:pt x="3086234" y="475233"/>
                </a:lnTo>
                <a:lnTo>
                  <a:pt x="9150195" y="0"/>
                </a:lnTo>
                <a:lnTo>
                  <a:pt x="9150195" y="1762512"/>
                </a:lnTo>
                <a:lnTo>
                  <a:pt x="6195" y="1762512"/>
                </a:lnTo>
                <a:lnTo>
                  <a:pt x="0" y="229219"/>
                </a:lnTo>
                <a:close/>
              </a:path>
            </a:pathLst>
          </a:custGeom>
          <a:solidFill>
            <a:srgbClr val="16446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160" dirty="0">
              <a:solidFill>
                <a:prstClr val="white"/>
              </a:solidFill>
            </a:endParaRPr>
          </a:p>
        </p:txBody>
      </p:sp>
      <p:sp>
        <p:nvSpPr>
          <p:cNvPr id="12" name="Rectangle 9"/>
          <p:cNvSpPr/>
          <p:nvPr userDrawn="1"/>
        </p:nvSpPr>
        <p:spPr>
          <a:xfrm>
            <a:off x="-1085" y="0"/>
            <a:ext cx="12192000" cy="453626"/>
          </a:xfrm>
          <a:custGeom>
            <a:avLst/>
            <a:gdLst>
              <a:gd name="connsiteX0" fmla="*/ 0 w 9144000"/>
              <a:gd name="connsiteY0" fmla="*/ 0 h 242186"/>
              <a:gd name="connsiteX1" fmla="*/ 9144000 w 9144000"/>
              <a:gd name="connsiteY1" fmla="*/ 0 h 242186"/>
              <a:gd name="connsiteX2" fmla="*/ 9144000 w 9144000"/>
              <a:gd name="connsiteY2" fmla="*/ 242186 h 242186"/>
              <a:gd name="connsiteX3" fmla="*/ 0 w 9144000"/>
              <a:gd name="connsiteY3" fmla="*/ 242186 h 242186"/>
              <a:gd name="connsiteX4" fmla="*/ 0 w 9144000"/>
              <a:gd name="connsiteY4" fmla="*/ 0 h 242186"/>
              <a:gd name="connsiteX0" fmla="*/ 0 w 9144000"/>
              <a:gd name="connsiteY0" fmla="*/ 0 h 472558"/>
              <a:gd name="connsiteX1" fmla="*/ 9144000 w 9144000"/>
              <a:gd name="connsiteY1" fmla="*/ 0 h 472558"/>
              <a:gd name="connsiteX2" fmla="*/ 9144000 w 9144000"/>
              <a:gd name="connsiteY2" fmla="*/ 242186 h 472558"/>
              <a:gd name="connsiteX3" fmla="*/ 6119628 w 9144000"/>
              <a:gd name="connsiteY3" fmla="*/ 472558 h 472558"/>
              <a:gd name="connsiteX4" fmla="*/ 0 w 9144000"/>
              <a:gd name="connsiteY4" fmla="*/ 0 h 4725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44000" h="472558">
                <a:moveTo>
                  <a:pt x="0" y="0"/>
                </a:moveTo>
                <a:lnTo>
                  <a:pt x="9144000" y="0"/>
                </a:lnTo>
                <a:lnTo>
                  <a:pt x="9144000" y="242186"/>
                </a:lnTo>
                <a:lnTo>
                  <a:pt x="6119628" y="472558"/>
                </a:lnTo>
                <a:lnTo>
                  <a:pt x="0" y="0"/>
                </a:lnTo>
                <a:close/>
              </a:path>
            </a:pathLst>
          </a:custGeom>
          <a:solidFill>
            <a:srgbClr val="16446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160" dirty="0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189889"/>
            <a:ext cx="103632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48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972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459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94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918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891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532653"/>
            <a:ext cx="10363200" cy="1470025"/>
          </a:xfrm>
        </p:spPr>
        <p:txBody>
          <a:bodyPr>
            <a:normAutofit/>
          </a:bodyPr>
          <a:lstStyle>
            <a:lvl1pPr>
              <a:defRPr sz="43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4873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nowledge Che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4-20-2016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The Role of a Patent Examiner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A454B-C859-4892-B9FA-68B588C9F5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Content Placeholder 2"/>
          <p:cNvSpPr>
            <a:spLocks noGrp="1"/>
          </p:cNvSpPr>
          <p:nvPr>
            <p:ph idx="1"/>
          </p:nvPr>
        </p:nvSpPr>
        <p:spPr>
          <a:xfrm>
            <a:off x="609600" y="1229360"/>
            <a:ext cx="10972800" cy="4958081"/>
          </a:xfrm>
        </p:spPr>
        <p:txBody>
          <a:bodyPr>
            <a:normAutofit/>
          </a:bodyPr>
          <a:lstStyle>
            <a:lvl1pPr marL="0" indent="0">
              <a:buNone/>
              <a:defRPr sz="2880"/>
            </a:lvl1pPr>
            <a:lvl2pPr marL="750570" indent="-342900">
              <a:defRPr sz="24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453631"/>
            <a:ext cx="10972800" cy="572533"/>
          </a:xfrm>
        </p:spPr>
        <p:txBody>
          <a:bodyPr>
            <a:normAutofit/>
          </a:bodyPr>
          <a:lstStyle>
            <a:lvl1pPr algn="l">
              <a:defRPr sz="2880"/>
            </a:lvl1pPr>
          </a:lstStyle>
          <a:p>
            <a:r>
              <a:rPr lang="en-US" dirty="0"/>
              <a:t>Knowledge Check </a:t>
            </a:r>
          </a:p>
        </p:txBody>
      </p:sp>
    </p:spTree>
    <p:extLst>
      <p:ext uri="{BB962C8B-B14F-4D97-AF65-F5344CB8AC3E}">
        <p14:creationId xmlns:p14="http://schemas.microsoft.com/office/powerpoint/2010/main" val="14196402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4-20-2016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The Role of a Patent Examiner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A454B-C859-4892-B9FA-68B588C9F5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37102"/>
            <a:ext cx="10972800" cy="445033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17020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 (one lin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4-20-2016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The Role of a Patent Examiner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A454B-C859-4892-B9FA-68B588C9F5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64923"/>
            <a:ext cx="10972800" cy="49225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53626"/>
            <a:ext cx="10972800" cy="643654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9309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4-20-2016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The Role of a Patent Examiner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A454B-C859-4892-B9FA-68B588C9F5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914400" y="3189889"/>
            <a:ext cx="103632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48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972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459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94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918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891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914400" y="1532653"/>
            <a:ext cx="10363200" cy="1470025"/>
          </a:xfrm>
        </p:spPr>
        <p:txBody>
          <a:bodyPr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12352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4-20-2016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The Role of a Patent Examiner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A454B-C859-4892-B9FA-68B588C9F5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1" y="1600200"/>
            <a:ext cx="5384800" cy="4556760"/>
          </a:xfrm>
        </p:spPr>
        <p:txBody>
          <a:bodyPr/>
          <a:lstStyle>
            <a:lvl1pPr>
              <a:defRPr sz="3360"/>
            </a:lvl1pPr>
            <a:lvl2pPr>
              <a:defRPr sz="2880"/>
            </a:lvl2pPr>
            <a:lvl3pPr>
              <a:defRPr sz="2400"/>
            </a:lvl3pPr>
            <a:lvl4pPr>
              <a:defRPr sz="2160"/>
            </a:lvl4pPr>
            <a:lvl5pPr>
              <a:defRPr sz="2160"/>
            </a:lvl5pPr>
            <a:lvl6pPr>
              <a:defRPr sz="2160"/>
            </a:lvl6pPr>
            <a:lvl7pPr>
              <a:defRPr sz="2160"/>
            </a:lvl7pPr>
            <a:lvl8pPr>
              <a:defRPr sz="2160"/>
            </a:lvl8pPr>
            <a:lvl9pPr>
              <a:defRPr sz="216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1" y="1600200"/>
            <a:ext cx="5384800" cy="4556760"/>
          </a:xfrm>
        </p:spPr>
        <p:txBody>
          <a:bodyPr/>
          <a:lstStyle>
            <a:lvl1pPr>
              <a:defRPr sz="3360"/>
            </a:lvl1pPr>
            <a:lvl2pPr>
              <a:defRPr sz="2880"/>
            </a:lvl2pPr>
            <a:lvl3pPr>
              <a:defRPr sz="2400"/>
            </a:lvl3pPr>
            <a:lvl4pPr>
              <a:defRPr sz="2160"/>
            </a:lvl4pPr>
            <a:lvl5pPr>
              <a:defRPr sz="2160"/>
            </a:lvl5pPr>
            <a:lvl6pPr>
              <a:defRPr sz="2160"/>
            </a:lvl6pPr>
            <a:lvl7pPr>
              <a:defRPr sz="2160"/>
            </a:lvl7pPr>
            <a:lvl8pPr>
              <a:defRPr sz="2160"/>
            </a:lvl8pPr>
            <a:lvl9pPr>
              <a:defRPr sz="216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55686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4-20-2016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The Role of a Patent Examiner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A454B-C859-4892-B9FA-68B588C9F5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1" y="2581294"/>
            <a:ext cx="5389032" cy="3603625"/>
          </a:xfrm>
        </p:spPr>
        <p:txBody>
          <a:bodyPr/>
          <a:lstStyle>
            <a:lvl1pPr>
              <a:defRPr sz="2880"/>
            </a:lvl1pPr>
            <a:lvl2pPr>
              <a:defRPr sz="2400"/>
            </a:lvl2pPr>
            <a:lvl3pPr>
              <a:defRPr sz="2160"/>
            </a:lvl3pPr>
            <a:lvl4pPr>
              <a:defRPr sz="1920"/>
            </a:lvl4pPr>
            <a:lvl5pPr>
              <a:defRPr sz="1920"/>
            </a:lvl5pPr>
            <a:lvl6pPr>
              <a:defRPr sz="1920"/>
            </a:lvl6pPr>
            <a:lvl7pPr>
              <a:defRPr sz="1920"/>
            </a:lvl7pPr>
            <a:lvl8pPr>
              <a:defRPr sz="1920"/>
            </a:lvl8pPr>
            <a:lvl9pPr>
              <a:defRPr sz="192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1" y="1625603"/>
            <a:ext cx="5389032" cy="955691"/>
          </a:xfrm>
        </p:spPr>
        <p:txBody>
          <a:bodyPr anchor="b"/>
          <a:lstStyle>
            <a:lvl1pPr marL="0" indent="0">
              <a:buNone/>
              <a:defRPr sz="2880" b="1"/>
            </a:lvl1pPr>
            <a:lvl2pPr marL="548640" indent="0">
              <a:buNone/>
              <a:defRPr sz="2400" b="1"/>
            </a:lvl2pPr>
            <a:lvl3pPr marL="1097280" indent="0">
              <a:buNone/>
              <a:defRPr sz="2160" b="1"/>
            </a:lvl3pPr>
            <a:lvl4pPr marL="1645920" indent="0">
              <a:buNone/>
              <a:defRPr sz="1920" b="1"/>
            </a:lvl4pPr>
            <a:lvl5pPr marL="2194560" indent="0">
              <a:buNone/>
              <a:defRPr sz="1920" b="1"/>
            </a:lvl5pPr>
            <a:lvl6pPr marL="2743200" indent="0">
              <a:buNone/>
              <a:defRPr sz="1920" b="1"/>
            </a:lvl6pPr>
            <a:lvl7pPr marL="3291840" indent="0">
              <a:buNone/>
              <a:defRPr sz="1920" b="1"/>
            </a:lvl7pPr>
            <a:lvl8pPr marL="3840480" indent="0">
              <a:buNone/>
              <a:defRPr sz="1920" b="1"/>
            </a:lvl8pPr>
            <a:lvl9pPr marL="4389120" indent="0">
              <a:buNone/>
              <a:defRPr sz="19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6" y="2581294"/>
            <a:ext cx="5386919" cy="3603625"/>
          </a:xfrm>
        </p:spPr>
        <p:txBody>
          <a:bodyPr/>
          <a:lstStyle>
            <a:lvl1pPr>
              <a:defRPr sz="2880"/>
            </a:lvl1pPr>
            <a:lvl2pPr>
              <a:defRPr sz="2400"/>
            </a:lvl2pPr>
            <a:lvl3pPr>
              <a:defRPr sz="2160"/>
            </a:lvl3pPr>
            <a:lvl4pPr>
              <a:defRPr sz="1920"/>
            </a:lvl4pPr>
            <a:lvl5pPr>
              <a:defRPr sz="1920"/>
            </a:lvl5pPr>
            <a:lvl6pPr>
              <a:defRPr sz="1920"/>
            </a:lvl6pPr>
            <a:lvl7pPr>
              <a:defRPr sz="1920"/>
            </a:lvl7pPr>
            <a:lvl8pPr>
              <a:defRPr sz="1920"/>
            </a:lvl8pPr>
            <a:lvl9pPr>
              <a:defRPr sz="192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6" y="1625603"/>
            <a:ext cx="5386919" cy="955691"/>
          </a:xfrm>
        </p:spPr>
        <p:txBody>
          <a:bodyPr anchor="b"/>
          <a:lstStyle>
            <a:lvl1pPr marL="0" indent="0">
              <a:buNone/>
              <a:defRPr sz="2880" b="1"/>
            </a:lvl1pPr>
            <a:lvl2pPr marL="548640" indent="0">
              <a:buNone/>
              <a:defRPr sz="2400" b="1"/>
            </a:lvl2pPr>
            <a:lvl3pPr marL="1097280" indent="0">
              <a:buNone/>
              <a:defRPr sz="2160" b="1"/>
            </a:lvl3pPr>
            <a:lvl4pPr marL="1645920" indent="0">
              <a:buNone/>
              <a:defRPr sz="1920" b="1"/>
            </a:lvl4pPr>
            <a:lvl5pPr marL="2194560" indent="0">
              <a:buNone/>
              <a:defRPr sz="1920" b="1"/>
            </a:lvl5pPr>
            <a:lvl6pPr marL="2743200" indent="0">
              <a:buNone/>
              <a:defRPr sz="1920" b="1"/>
            </a:lvl6pPr>
            <a:lvl7pPr marL="3291840" indent="0">
              <a:buNone/>
              <a:defRPr sz="1920" b="1"/>
            </a:lvl7pPr>
            <a:lvl8pPr marL="3840480" indent="0">
              <a:buNone/>
              <a:defRPr sz="1920" b="1"/>
            </a:lvl8pPr>
            <a:lvl9pPr marL="4389120" indent="0">
              <a:buNone/>
              <a:defRPr sz="19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24560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4-20-2016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The Role of a Patent Examiner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A454B-C859-4892-B9FA-68B588C9F5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07629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9"/>
          <p:cNvSpPr/>
          <p:nvPr/>
        </p:nvSpPr>
        <p:spPr>
          <a:xfrm>
            <a:off x="-1085" y="0"/>
            <a:ext cx="12192000" cy="453626"/>
          </a:xfrm>
          <a:custGeom>
            <a:avLst/>
            <a:gdLst>
              <a:gd name="connsiteX0" fmla="*/ 0 w 9144000"/>
              <a:gd name="connsiteY0" fmla="*/ 0 h 242186"/>
              <a:gd name="connsiteX1" fmla="*/ 9144000 w 9144000"/>
              <a:gd name="connsiteY1" fmla="*/ 0 h 242186"/>
              <a:gd name="connsiteX2" fmla="*/ 9144000 w 9144000"/>
              <a:gd name="connsiteY2" fmla="*/ 242186 h 242186"/>
              <a:gd name="connsiteX3" fmla="*/ 0 w 9144000"/>
              <a:gd name="connsiteY3" fmla="*/ 242186 h 242186"/>
              <a:gd name="connsiteX4" fmla="*/ 0 w 9144000"/>
              <a:gd name="connsiteY4" fmla="*/ 0 h 242186"/>
              <a:gd name="connsiteX0" fmla="*/ 0 w 9144000"/>
              <a:gd name="connsiteY0" fmla="*/ 0 h 472558"/>
              <a:gd name="connsiteX1" fmla="*/ 9144000 w 9144000"/>
              <a:gd name="connsiteY1" fmla="*/ 0 h 472558"/>
              <a:gd name="connsiteX2" fmla="*/ 9144000 w 9144000"/>
              <a:gd name="connsiteY2" fmla="*/ 242186 h 472558"/>
              <a:gd name="connsiteX3" fmla="*/ 6119628 w 9144000"/>
              <a:gd name="connsiteY3" fmla="*/ 472558 h 472558"/>
              <a:gd name="connsiteX4" fmla="*/ 0 w 9144000"/>
              <a:gd name="connsiteY4" fmla="*/ 0 h 4725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44000" h="472558">
                <a:moveTo>
                  <a:pt x="0" y="0"/>
                </a:moveTo>
                <a:lnTo>
                  <a:pt x="9144000" y="0"/>
                </a:lnTo>
                <a:lnTo>
                  <a:pt x="9144000" y="242186"/>
                </a:lnTo>
                <a:lnTo>
                  <a:pt x="6119628" y="472558"/>
                </a:lnTo>
                <a:lnTo>
                  <a:pt x="0" y="0"/>
                </a:lnTo>
                <a:close/>
              </a:path>
            </a:pathLst>
          </a:custGeom>
          <a:solidFill>
            <a:srgbClr val="164469">
              <a:alpha val="15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160" dirty="0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986"/>
            <a:ext cx="1422400" cy="3638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440">
                <a:solidFill>
                  <a:schemeClr val="tx1">
                    <a:tint val="7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4-20-2016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2218271" y="6356986"/>
            <a:ext cx="7755464" cy="3638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440">
                <a:solidFill>
                  <a:schemeClr val="tx1">
                    <a:tint val="7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The Role of a Patent Examiner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10160000" y="6356986"/>
            <a:ext cx="1422400" cy="3638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440">
                <a:solidFill>
                  <a:schemeClr val="tx1">
                    <a:tint val="7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2DA454B-C859-4892-B9FA-68B588C9F5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37101"/>
            <a:ext cx="10972800" cy="43890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453626"/>
            <a:ext cx="10972800" cy="115231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31217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hf hdr="0"/>
  <p:txStyles>
    <p:titleStyle>
      <a:lvl1pPr algn="l" defTabSz="548640" rtl="0" eaLnBrk="1" latinLnBrk="0" hangingPunct="1">
        <a:spcBef>
          <a:spcPct val="0"/>
        </a:spcBef>
        <a:buNone/>
        <a:defRPr sz="3840" b="1" kern="1200">
          <a:solidFill>
            <a:schemeClr val="tx1"/>
          </a:solidFill>
          <a:latin typeface="Segoe UI"/>
          <a:ea typeface="+mj-ea"/>
          <a:cs typeface="+mj-cs"/>
        </a:defRPr>
      </a:lvl1pPr>
    </p:titleStyle>
    <p:bodyStyle>
      <a:lvl1pPr marL="411480" indent="-411480" algn="l" defTabSz="548640" rtl="0" eaLnBrk="1" latinLnBrk="0" hangingPunct="1">
        <a:spcBef>
          <a:spcPct val="20000"/>
        </a:spcBef>
        <a:buFont typeface="Arial"/>
        <a:buChar char="•"/>
        <a:defRPr sz="3360" kern="1200">
          <a:solidFill>
            <a:schemeClr val="tx1"/>
          </a:solidFill>
          <a:latin typeface="Segoe UI"/>
          <a:ea typeface="+mn-ea"/>
          <a:cs typeface="+mn-cs"/>
        </a:defRPr>
      </a:lvl1pPr>
      <a:lvl2pPr marL="821056" indent="-342900" algn="l" defTabSz="548640" rtl="0" eaLnBrk="1" latinLnBrk="0" hangingPunct="1">
        <a:spcBef>
          <a:spcPct val="20000"/>
        </a:spcBef>
        <a:buFont typeface="Arial"/>
        <a:buChar char="–"/>
        <a:defRPr sz="2880" kern="1200">
          <a:solidFill>
            <a:schemeClr val="tx1"/>
          </a:solidFill>
          <a:latin typeface="Segoe UI"/>
          <a:ea typeface="+mn-ea"/>
          <a:cs typeface="+mn-cs"/>
        </a:defRPr>
      </a:lvl2pPr>
      <a:lvl3pPr marL="1097280" indent="-274320" algn="l" defTabSz="54864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Segoe UI"/>
          <a:ea typeface="+mn-ea"/>
          <a:cs typeface="+mn-cs"/>
        </a:defRPr>
      </a:lvl3pPr>
      <a:lvl4pPr marL="1514476" indent="-274320" algn="l" defTabSz="548640" rtl="0" eaLnBrk="1" latinLnBrk="0" hangingPunct="1">
        <a:spcBef>
          <a:spcPct val="20000"/>
        </a:spcBef>
        <a:buFont typeface="Arial"/>
        <a:buChar char="–"/>
        <a:defRPr sz="2160" kern="1200">
          <a:solidFill>
            <a:schemeClr val="tx1"/>
          </a:solidFill>
          <a:latin typeface="Segoe UI"/>
          <a:ea typeface="+mn-ea"/>
          <a:cs typeface="+mn-cs"/>
        </a:defRPr>
      </a:lvl4pPr>
      <a:lvl5pPr marL="1849756" indent="-274320" algn="l" defTabSz="548640" rtl="0" eaLnBrk="1" latinLnBrk="0" hangingPunct="1">
        <a:spcBef>
          <a:spcPct val="20000"/>
        </a:spcBef>
        <a:buFont typeface="Arial"/>
        <a:buChar char="»"/>
        <a:defRPr sz="2160" kern="1200">
          <a:solidFill>
            <a:schemeClr val="tx1"/>
          </a:solidFill>
          <a:latin typeface="Segoe UI"/>
          <a:ea typeface="+mn-ea"/>
          <a:cs typeface="+mn-cs"/>
        </a:defRPr>
      </a:lvl5pPr>
      <a:lvl6pPr marL="3017520" indent="-274320" algn="l" defTabSz="54864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66160" indent="-274320" algn="l" defTabSz="54864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114800" indent="-274320" algn="l" defTabSz="54864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663440" indent="-274320" algn="l" defTabSz="54864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4864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algn="l" defTabSz="54864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2pPr>
      <a:lvl3pPr marL="1097280" algn="l" defTabSz="54864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3pPr>
      <a:lvl4pPr marL="1645920" algn="l" defTabSz="54864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4pPr>
      <a:lvl5pPr marL="2194560" algn="l" defTabSz="54864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5pPr>
      <a:lvl6pPr marL="2743200" algn="l" defTabSz="54864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6pPr>
      <a:lvl7pPr marL="3291840" algn="l" defTabSz="54864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7pPr>
      <a:lvl8pPr marL="3840480" algn="l" defTabSz="54864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8pPr>
      <a:lvl9pPr marL="4389120" algn="l" defTabSz="54864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49485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A454B-C859-4892-B9FA-68B588C9F5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Production Goal Calculation: Expected Production Units For 100% of Goal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09599" y="3195855"/>
            <a:ext cx="40802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 dirty="0" smtClean="0"/>
              <a:t>(# of Examining Hours)</a:t>
            </a:r>
            <a:endParaRPr lang="en-US" sz="2800" b="1" i="1" dirty="0"/>
          </a:p>
        </p:txBody>
      </p:sp>
      <p:sp>
        <p:nvSpPr>
          <p:cNvPr id="8" name="TextBox 7"/>
          <p:cNvSpPr txBox="1"/>
          <p:nvPr/>
        </p:nvSpPr>
        <p:spPr>
          <a:xfrm>
            <a:off x="2057563" y="3958392"/>
            <a:ext cx="434336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(</a:t>
            </a:r>
            <a:r>
              <a:rPr lang="en-US" sz="2800" b="1" i="1" dirty="0" smtClean="0"/>
              <a:t>Technology Complexity)</a:t>
            </a:r>
            <a:endParaRPr lang="en-US" sz="2800" b="1" i="1" dirty="0"/>
          </a:p>
        </p:txBody>
      </p:sp>
      <p:cxnSp>
        <p:nvCxnSpPr>
          <p:cNvPr id="10" name="Straight Connector 9"/>
          <p:cNvCxnSpPr/>
          <p:nvPr/>
        </p:nvCxnSpPr>
        <p:spPr>
          <a:xfrm flipV="1">
            <a:off x="521208" y="3863067"/>
            <a:ext cx="7260336" cy="102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5" name="Group 14"/>
          <p:cNvGrpSpPr/>
          <p:nvPr/>
        </p:nvGrpSpPr>
        <p:grpSpPr>
          <a:xfrm>
            <a:off x="8077579" y="3805992"/>
            <a:ext cx="481263" cy="152400"/>
            <a:chOff x="8855242" y="3689274"/>
            <a:chExt cx="481263" cy="152400"/>
          </a:xfrm>
        </p:grpSpPr>
        <p:cxnSp>
          <p:nvCxnSpPr>
            <p:cNvPr id="13" name="Straight Connector 12"/>
            <p:cNvCxnSpPr/>
            <p:nvPr/>
          </p:nvCxnSpPr>
          <p:spPr>
            <a:xfrm>
              <a:off x="8855242" y="3689274"/>
              <a:ext cx="481263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8855242" y="3841674"/>
              <a:ext cx="481263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TextBox 15"/>
          <p:cNvSpPr txBox="1"/>
          <p:nvPr/>
        </p:nvSpPr>
        <p:spPr>
          <a:xfrm>
            <a:off x="8620463" y="3525222"/>
            <a:ext cx="3166251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 dirty="0" smtClean="0"/>
              <a:t>"X" </a:t>
            </a:r>
            <a:r>
              <a:rPr lang="en-US" sz="2800" b="1" i="1" dirty="0" err="1" smtClean="0"/>
              <a:t>BDs</a:t>
            </a:r>
            <a:r>
              <a:rPr lang="en-US" sz="2800" b="1" i="1" dirty="0" smtClean="0"/>
              <a:t>* Needed </a:t>
            </a:r>
          </a:p>
          <a:p>
            <a:r>
              <a:rPr lang="en-US" sz="2800" b="1" i="1" dirty="0" smtClean="0"/>
              <a:t>For 100% of Goal</a:t>
            </a:r>
            <a:endParaRPr lang="en-US" sz="2800" b="1" i="1" dirty="0"/>
          </a:p>
        </p:txBody>
      </p:sp>
      <p:sp>
        <p:nvSpPr>
          <p:cNvPr id="2" name="TextBox 1"/>
          <p:cNvSpPr txBox="1"/>
          <p:nvPr/>
        </p:nvSpPr>
        <p:spPr>
          <a:xfrm>
            <a:off x="609599" y="5395912"/>
            <a:ext cx="79217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*BD is "Balanced Disposal" or  "Production Unit" and equals 2 Counts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4570475" y="3195855"/>
            <a:ext cx="334918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i="1" dirty="0"/>
              <a:t>* (Seniority Factor)</a:t>
            </a:r>
          </a:p>
        </p:txBody>
      </p:sp>
    </p:spTree>
    <p:extLst>
      <p:ext uri="{BB962C8B-B14F-4D97-AF65-F5344CB8AC3E}">
        <p14:creationId xmlns:p14="http://schemas.microsoft.com/office/powerpoint/2010/main" val="41282484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altLang="en-US" dirty="0" smtClean="0">
                <a:solidFill>
                  <a:srgbClr val="000000"/>
                </a:solidFill>
                <a:cs typeface="Arial" charset="0"/>
              </a:rPr>
              <a:t>Example:  100% Bi-Weekly</a:t>
            </a:r>
            <a:r>
              <a:rPr lang="en-US" altLang="en-US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altLang="en-US" dirty="0" smtClean="0">
                <a:solidFill>
                  <a:srgbClr val="000000"/>
                </a:solidFill>
                <a:cs typeface="Arial" charset="0"/>
              </a:rPr>
              <a:t>Production Goal for</a:t>
            </a:r>
            <a:br>
              <a:rPr lang="en-US" altLang="en-US" dirty="0" smtClean="0">
                <a:solidFill>
                  <a:srgbClr val="000000"/>
                </a:solidFill>
                <a:cs typeface="Arial" charset="0"/>
              </a:rPr>
            </a:br>
            <a:r>
              <a:rPr lang="en-US" altLang="en-US" dirty="0" smtClean="0">
                <a:solidFill>
                  <a:srgbClr val="000000"/>
                </a:solidFill>
                <a:cs typeface="Arial" charset="0"/>
              </a:rPr>
              <a:t>GS-7, GS-12 and GS-14 Examiners:</a:t>
            </a:r>
          </a:p>
        </p:txBody>
      </p:sp>
      <p:sp>
        <p:nvSpPr>
          <p:cNvPr id="1536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36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891540" indent="-3429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8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371600" indent="-27432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920240" indent="-27432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468880" indent="-27432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3017520" indent="-27432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3566160" indent="-27432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4114800" indent="-27432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4663440" indent="-27432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fld id="{1044EC05-628E-47D0-A143-0E22B1EE8B35}" type="slidenum">
              <a:rPr lang="en-US" altLang="en-US" sz="1680">
                <a:solidFill>
                  <a:srgbClr val="898989"/>
                </a:solidFill>
                <a:ea typeface="Segoe UI" panose="020B0502040204020203" pitchFamily="34" charset="0"/>
                <a:cs typeface="Arial" panose="020B0604020202020204" pitchFamily="34" charset="0"/>
              </a:rPr>
              <a:pPr eaLnBrk="1" hangingPunct="1">
                <a:lnSpc>
                  <a:spcPct val="90000"/>
                </a:lnSpc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680">
              <a:solidFill>
                <a:srgbClr val="898989"/>
              </a:solidFill>
              <a:ea typeface="Segoe UI" panose="020B0502040204020203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58240" y="1600200"/>
            <a:ext cx="9875520" cy="1356360"/>
          </a:xfrm>
          <a:prstGeom prst="rect">
            <a:avLst/>
          </a:prstGeom>
          <a:noFill/>
        </p:spPr>
        <p:txBody>
          <a:bodyPr>
            <a:normAutofit fontScale="92500" lnSpcReduction="20000"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360" dirty="0">
                <a:solidFill>
                  <a:srgbClr val="000000"/>
                </a:solidFill>
              </a:rPr>
              <a:t>All three examiners have the same number of examining hours (72) and the same GS-12 </a:t>
            </a:r>
            <a:r>
              <a:rPr lang="en-US" sz="3360" dirty="0" smtClean="0">
                <a:solidFill>
                  <a:srgbClr val="000000"/>
                </a:solidFill>
              </a:rPr>
              <a:t>Technology Complexity </a:t>
            </a:r>
            <a:r>
              <a:rPr lang="en-US" sz="3360" dirty="0">
                <a:solidFill>
                  <a:srgbClr val="000000"/>
                </a:solidFill>
              </a:rPr>
              <a:t>(</a:t>
            </a:r>
            <a:r>
              <a:rPr lang="en-US" sz="3360" dirty="0" smtClean="0">
                <a:solidFill>
                  <a:srgbClr val="000000"/>
                </a:solidFill>
              </a:rPr>
              <a:t>16.6 hours/BD):</a:t>
            </a:r>
            <a:endParaRPr lang="en-US" sz="3360" dirty="0">
              <a:solidFill>
                <a:srgbClr val="00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 bwMode="auto">
          <a:xfrm>
            <a:off x="2655256" y="3104711"/>
            <a:ext cx="1205779" cy="60939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360" dirty="0">
                <a:solidFill>
                  <a:srgbClr val="008000"/>
                </a:solidFill>
              </a:rPr>
              <a:t>GS-7:</a:t>
            </a:r>
          </a:p>
        </p:txBody>
      </p:sp>
      <p:sp>
        <p:nvSpPr>
          <p:cNvPr id="11" name="TextBox 10"/>
          <p:cNvSpPr txBox="1"/>
          <p:nvPr/>
        </p:nvSpPr>
        <p:spPr bwMode="auto">
          <a:xfrm>
            <a:off x="2546670" y="5697417"/>
            <a:ext cx="1438214" cy="60939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360" dirty="0">
                <a:solidFill>
                  <a:srgbClr val="FF0000"/>
                </a:solidFill>
              </a:rPr>
              <a:t>GS-14:</a:t>
            </a:r>
          </a:p>
        </p:txBody>
      </p:sp>
      <p:sp>
        <p:nvSpPr>
          <p:cNvPr id="13" name="TextBox 12"/>
          <p:cNvSpPr txBox="1"/>
          <p:nvPr/>
        </p:nvSpPr>
        <p:spPr bwMode="auto">
          <a:xfrm>
            <a:off x="2546670" y="4272477"/>
            <a:ext cx="1438214" cy="60939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360" dirty="0">
                <a:solidFill>
                  <a:srgbClr val="CC00CC"/>
                </a:solidFill>
              </a:rPr>
              <a:t>GS-12:</a:t>
            </a:r>
          </a:p>
        </p:txBody>
      </p:sp>
      <p:grpSp>
        <p:nvGrpSpPr>
          <p:cNvPr id="2" name="Group 4"/>
          <p:cNvGrpSpPr>
            <a:grpSpLocks noChangeAspect="1"/>
          </p:cNvGrpSpPr>
          <p:nvPr/>
        </p:nvGrpSpPr>
        <p:grpSpPr bwMode="auto">
          <a:xfrm>
            <a:off x="2274888" y="2678113"/>
            <a:ext cx="7146926" cy="3854449"/>
            <a:chOff x="1433" y="1687"/>
            <a:chExt cx="4502" cy="2428"/>
          </a:xfrm>
        </p:grpSpPr>
        <p:sp>
          <p:nvSpPr>
            <p:cNvPr id="3" name="AutoShape 3"/>
            <p:cNvSpPr>
              <a:spLocks noChangeAspect="1" noChangeArrowheads="1" noTextEdit="1"/>
            </p:cNvSpPr>
            <p:nvPr/>
          </p:nvSpPr>
          <p:spPr bwMode="auto">
            <a:xfrm>
              <a:off x="1433" y="1687"/>
              <a:ext cx="4502" cy="23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" name="Rectangle 5"/>
            <p:cNvSpPr>
              <a:spLocks noChangeArrowheads="1"/>
            </p:cNvSpPr>
            <p:nvPr/>
          </p:nvSpPr>
          <p:spPr bwMode="auto">
            <a:xfrm>
              <a:off x="1433" y="1692"/>
              <a:ext cx="128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000" b="1" i="1" u="none" strike="noStrike" cap="none" normalizeH="0" baseline="0" smtClean="0">
                  <a:ln>
                    <a:noFill/>
                  </a:ln>
                  <a:solidFill>
                    <a:srgbClr val="5252A3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" name="Rectangle 6"/>
            <p:cNvSpPr>
              <a:spLocks noChangeArrowheads="1"/>
            </p:cNvSpPr>
            <p:nvPr/>
          </p:nvSpPr>
          <p:spPr bwMode="auto">
            <a:xfrm>
              <a:off x="3234" y="1927"/>
              <a:ext cx="767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000" b="1" i="1" u="none" strike="noStrike" cap="none" normalizeH="0" baseline="0" dirty="0" smtClean="0">
                  <a:ln>
                    <a:noFill/>
                  </a:ln>
                  <a:solidFill>
                    <a:srgbClr val="002060"/>
                  </a:solidFill>
                  <a:effectLst/>
                  <a:latin typeface="Times New Roman" panose="02020603050405020304" pitchFamily="18" charset="0"/>
                </a:rPr>
                <a:t>72 x </a:t>
              </a:r>
              <a:r>
                <a:rPr kumimoji="0" lang="en-US" altLang="en-US" sz="2000" b="1" i="1" u="none" strike="noStrike" cap="none" normalizeH="0" baseline="0" dirty="0" smtClean="0">
                  <a:ln>
                    <a:noFill/>
                  </a:ln>
                  <a:solidFill>
                    <a:srgbClr val="008000"/>
                  </a:solidFill>
                  <a:effectLst/>
                  <a:latin typeface="Times New Roman" panose="02020603050405020304" pitchFamily="18" charset="0"/>
                </a:rPr>
                <a:t>0.7</a:t>
              </a:r>
              <a:r>
                <a:rPr kumimoji="0" lang="en-US" altLang="en-US" sz="2000" b="1" i="1" u="none" strike="noStrike" cap="none" normalizeH="0" baseline="0" dirty="0" smtClean="0">
                  <a:ln>
                    <a:noFill/>
                  </a:ln>
                  <a:solidFill>
                    <a:srgbClr val="002060"/>
                  </a:solidFill>
                  <a:effectLst/>
                  <a:latin typeface="Times New Roman" panose="02020603050405020304" pitchFamily="18" charset="0"/>
                </a:rPr>
                <a:t> x 2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" name="Rectangle 7"/>
            <p:cNvSpPr>
              <a:spLocks noChangeArrowheads="1"/>
            </p:cNvSpPr>
            <p:nvPr/>
          </p:nvSpPr>
          <p:spPr bwMode="auto">
            <a:xfrm>
              <a:off x="3775" y="1876"/>
              <a:ext cx="128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000" b="1" i="1" u="none" strike="noStrike" cap="none" normalizeH="0" baseline="0" smtClean="0">
                  <a:ln>
                    <a:noFill/>
                  </a:ln>
                  <a:solidFill>
                    <a:srgbClr val="5252A3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" name="Rectangle 8"/>
            <p:cNvSpPr>
              <a:spLocks noChangeArrowheads="1"/>
            </p:cNvSpPr>
            <p:nvPr/>
          </p:nvSpPr>
          <p:spPr bwMode="auto">
            <a:xfrm>
              <a:off x="2310" y="2057"/>
              <a:ext cx="130" cy="2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000" b="1" i="0" u="none" strike="noStrike" cap="none" normalizeH="0" baseline="0" smtClean="0">
                  <a:ln>
                    <a:noFill/>
                  </a:ln>
                  <a:solidFill>
                    <a:srgbClr val="5252A3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" name="Rectangle 9"/>
            <p:cNvSpPr>
              <a:spLocks noChangeArrowheads="1"/>
            </p:cNvSpPr>
            <p:nvPr/>
          </p:nvSpPr>
          <p:spPr bwMode="auto">
            <a:xfrm>
              <a:off x="2358" y="2057"/>
              <a:ext cx="226" cy="2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000" b="1" i="0" u="none" strike="noStrike" cap="none" normalizeH="0" baseline="0" smtClean="0">
                  <a:ln>
                    <a:noFill/>
                  </a:ln>
                  <a:solidFill>
                    <a:srgbClr val="5252A3"/>
                  </a:solidFill>
                  <a:effectLst/>
                  <a:latin typeface="Times New Roman" panose="02020603050405020304" pitchFamily="18" charset="0"/>
                </a:rPr>
                <a:t>  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" name="Rectangle 10"/>
            <p:cNvSpPr>
              <a:spLocks noChangeArrowheads="1"/>
            </p:cNvSpPr>
            <p:nvPr/>
          </p:nvSpPr>
          <p:spPr bwMode="auto">
            <a:xfrm>
              <a:off x="2502" y="2057"/>
              <a:ext cx="130" cy="2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000" b="1" i="0" u="none" strike="noStrike" cap="none" normalizeH="0" baseline="0" smtClean="0">
                  <a:ln>
                    <a:noFill/>
                  </a:ln>
                  <a:solidFill>
                    <a:srgbClr val="5252A3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4" name="Rectangle 11"/>
            <p:cNvSpPr>
              <a:spLocks noChangeArrowheads="1"/>
            </p:cNvSpPr>
            <p:nvPr/>
          </p:nvSpPr>
          <p:spPr bwMode="auto">
            <a:xfrm>
              <a:off x="2655" y="2057"/>
              <a:ext cx="130" cy="2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000" b="1" i="0" u="none" strike="noStrike" cap="none" normalizeH="0" baseline="0" smtClean="0">
                  <a:ln>
                    <a:noFill/>
                  </a:ln>
                  <a:solidFill>
                    <a:srgbClr val="5252A3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" name="Rectangle 12"/>
            <p:cNvSpPr>
              <a:spLocks noChangeArrowheads="1"/>
            </p:cNvSpPr>
            <p:nvPr/>
          </p:nvSpPr>
          <p:spPr bwMode="auto">
            <a:xfrm>
              <a:off x="3001" y="2057"/>
              <a:ext cx="130" cy="2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000" b="1" i="0" u="none" strike="noStrike" cap="none" normalizeH="0" baseline="0" smtClean="0">
                  <a:ln>
                    <a:noFill/>
                  </a:ln>
                  <a:solidFill>
                    <a:srgbClr val="5252A3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" name="Rectangle 13"/>
            <p:cNvSpPr>
              <a:spLocks noChangeArrowheads="1"/>
            </p:cNvSpPr>
            <p:nvPr/>
          </p:nvSpPr>
          <p:spPr bwMode="auto">
            <a:xfrm>
              <a:off x="3346" y="2057"/>
              <a:ext cx="130" cy="2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000" b="1" i="0" u="none" strike="noStrike" cap="none" normalizeH="0" baseline="0" smtClean="0">
                  <a:ln>
                    <a:noFill/>
                  </a:ln>
                  <a:solidFill>
                    <a:srgbClr val="5252A3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" name="Rectangle 14"/>
            <p:cNvSpPr>
              <a:spLocks noChangeArrowheads="1"/>
            </p:cNvSpPr>
            <p:nvPr/>
          </p:nvSpPr>
          <p:spPr bwMode="auto">
            <a:xfrm>
              <a:off x="3692" y="2057"/>
              <a:ext cx="130" cy="2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000" b="1" i="0" u="none" strike="noStrike" cap="none" normalizeH="0" baseline="0" smtClean="0">
                  <a:ln>
                    <a:noFill/>
                  </a:ln>
                  <a:solidFill>
                    <a:srgbClr val="5252A3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" name="Rectangle 15"/>
            <p:cNvSpPr>
              <a:spLocks noChangeArrowheads="1"/>
            </p:cNvSpPr>
            <p:nvPr/>
          </p:nvSpPr>
          <p:spPr bwMode="auto">
            <a:xfrm>
              <a:off x="4038" y="2057"/>
              <a:ext cx="130" cy="2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000" b="1" i="0" u="none" strike="noStrike" cap="none" normalizeH="0" baseline="0" smtClean="0">
                  <a:ln>
                    <a:noFill/>
                  </a:ln>
                  <a:solidFill>
                    <a:srgbClr val="5252A3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9" name="Rectangle 16"/>
            <p:cNvSpPr>
              <a:spLocks noChangeArrowheads="1"/>
            </p:cNvSpPr>
            <p:nvPr/>
          </p:nvSpPr>
          <p:spPr bwMode="auto">
            <a:xfrm>
              <a:off x="4383" y="2057"/>
              <a:ext cx="238" cy="2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000" b="1" i="0" u="none" strike="noStrike" cap="none" normalizeH="0" baseline="0" smtClean="0">
                  <a:ln>
                    <a:noFill/>
                  </a:ln>
                  <a:solidFill>
                    <a:srgbClr val="5252A3"/>
                  </a:solidFill>
                  <a:effectLst/>
                  <a:latin typeface="Times New Roman" panose="02020603050405020304" pitchFamily="18" charset="0"/>
                </a:rPr>
                <a:t>=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" name="Rectangle 17"/>
            <p:cNvSpPr>
              <a:spLocks noChangeArrowheads="1"/>
            </p:cNvSpPr>
            <p:nvPr/>
          </p:nvSpPr>
          <p:spPr bwMode="auto">
            <a:xfrm>
              <a:off x="4541" y="2057"/>
              <a:ext cx="202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000" b="1" i="0" u="none" strike="noStrike" cap="none" normalizeH="0" baseline="0" dirty="0" smtClean="0">
                  <a:ln>
                    <a:noFill/>
                  </a:ln>
                  <a:solidFill>
                    <a:srgbClr val="008000"/>
                  </a:solidFill>
                  <a:effectLst/>
                  <a:latin typeface="Times New Roman" panose="02020603050405020304" pitchFamily="18" charset="0"/>
                </a:rPr>
                <a:t>6.1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1" name="Rectangle 18"/>
            <p:cNvSpPr>
              <a:spLocks noChangeArrowheads="1"/>
            </p:cNvSpPr>
            <p:nvPr/>
          </p:nvSpPr>
          <p:spPr bwMode="auto">
            <a:xfrm>
              <a:off x="4782" y="2057"/>
              <a:ext cx="130" cy="2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000" b="1" i="0" u="none" strike="noStrike" cap="none" normalizeH="0" baseline="0" smtClean="0">
                  <a:ln>
                    <a:noFill/>
                  </a:ln>
                  <a:solidFill>
                    <a:srgbClr val="008000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2" name="Rectangle 19"/>
            <p:cNvSpPr>
              <a:spLocks noChangeArrowheads="1"/>
            </p:cNvSpPr>
            <p:nvPr/>
          </p:nvSpPr>
          <p:spPr bwMode="auto">
            <a:xfrm>
              <a:off x="4830" y="2059"/>
              <a:ext cx="645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000" b="1" i="1" u="none" strike="noStrike" cap="none" normalizeH="0" baseline="0" smtClean="0">
                  <a:ln>
                    <a:noFill/>
                  </a:ln>
                  <a:solidFill>
                    <a:srgbClr val="002060"/>
                  </a:solidFill>
                  <a:effectLst/>
                  <a:latin typeface="Times New Roman" panose="02020603050405020304" pitchFamily="18" charset="0"/>
                </a:rPr>
                <a:t>Counts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3" name="Rectangle 20"/>
            <p:cNvSpPr>
              <a:spLocks noChangeArrowheads="1"/>
            </p:cNvSpPr>
            <p:nvPr/>
          </p:nvSpPr>
          <p:spPr bwMode="auto">
            <a:xfrm>
              <a:off x="5395" y="2059"/>
              <a:ext cx="128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000" b="1" i="1" u="none" strike="noStrike" cap="none" normalizeH="0" baseline="0" smtClean="0">
                  <a:ln>
                    <a:noFill/>
                  </a:ln>
                  <a:solidFill>
                    <a:srgbClr val="6565AC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" name="Rectangle 21"/>
            <p:cNvSpPr>
              <a:spLocks noChangeArrowheads="1"/>
            </p:cNvSpPr>
            <p:nvPr/>
          </p:nvSpPr>
          <p:spPr bwMode="auto">
            <a:xfrm>
              <a:off x="3509" y="2201"/>
              <a:ext cx="283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000" b="1" i="1" u="none" strike="noStrike" cap="none" normalizeH="0" baseline="0" dirty="0" smtClean="0">
                  <a:ln>
                    <a:noFill/>
                  </a:ln>
                  <a:solidFill>
                    <a:srgbClr val="002060"/>
                  </a:solidFill>
                  <a:effectLst/>
                  <a:latin typeface="Times New Roman" panose="02020603050405020304" pitchFamily="18" charset="0"/>
                </a:rPr>
                <a:t>16.6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5" name="Rectangle 22"/>
            <p:cNvSpPr>
              <a:spLocks noChangeArrowheads="1"/>
            </p:cNvSpPr>
            <p:nvPr/>
          </p:nvSpPr>
          <p:spPr bwMode="auto">
            <a:xfrm>
              <a:off x="3386" y="2245"/>
              <a:ext cx="128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000" b="1" i="1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7" name="Rectangle 24"/>
            <p:cNvSpPr>
              <a:spLocks noChangeArrowheads="1"/>
            </p:cNvSpPr>
            <p:nvPr/>
          </p:nvSpPr>
          <p:spPr bwMode="auto">
            <a:xfrm>
              <a:off x="3530" y="2245"/>
              <a:ext cx="128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000" b="1" i="1" u="none" strike="noStrike" cap="none" normalizeH="0" baseline="0" dirty="0" smtClean="0">
                  <a:ln>
                    <a:noFill/>
                  </a:ln>
                  <a:solidFill>
                    <a:srgbClr val="6565AC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0" name="Rectangle 27"/>
            <p:cNvSpPr>
              <a:spLocks noChangeArrowheads="1"/>
            </p:cNvSpPr>
            <p:nvPr/>
          </p:nvSpPr>
          <p:spPr bwMode="auto">
            <a:xfrm>
              <a:off x="3818" y="2245"/>
              <a:ext cx="128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000" b="1" i="1" u="none" strike="noStrike" cap="none" normalizeH="0" baseline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1" name="Rectangle 28"/>
            <p:cNvSpPr>
              <a:spLocks noChangeArrowheads="1"/>
            </p:cNvSpPr>
            <p:nvPr/>
          </p:nvSpPr>
          <p:spPr bwMode="auto">
            <a:xfrm>
              <a:off x="3866" y="2245"/>
              <a:ext cx="128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000" b="1" i="1" u="none" strike="noStrike" cap="none" normalizeH="0" baseline="0" smtClean="0">
                  <a:ln>
                    <a:noFill/>
                  </a:ln>
                  <a:solidFill>
                    <a:srgbClr val="5252A3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363" name="Rectangle 31"/>
            <p:cNvSpPr>
              <a:spLocks noChangeArrowheads="1"/>
            </p:cNvSpPr>
            <p:nvPr/>
          </p:nvSpPr>
          <p:spPr bwMode="auto">
            <a:xfrm>
              <a:off x="4164" y="2245"/>
              <a:ext cx="128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000" b="1" i="1" u="none" strike="noStrike" cap="none" normalizeH="0" baseline="0" smtClean="0">
                  <a:ln>
                    <a:noFill/>
                  </a:ln>
                  <a:solidFill>
                    <a:srgbClr val="6565AC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365" name="Rectangle 32"/>
            <p:cNvSpPr>
              <a:spLocks noChangeArrowheads="1"/>
            </p:cNvSpPr>
            <p:nvPr/>
          </p:nvSpPr>
          <p:spPr bwMode="auto">
            <a:xfrm>
              <a:off x="1433" y="2428"/>
              <a:ext cx="128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000" b="1" i="1" u="none" strike="noStrike" cap="none" normalizeH="0" baseline="0" smtClean="0">
                  <a:ln>
                    <a:noFill/>
                  </a:ln>
                  <a:solidFill>
                    <a:srgbClr val="5252A3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367" name="Rectangle 33"/>
            <p:cNvSpPr>
              <a:spLocks noChangeArrowheads="1"/>
            </p:cNvSpPr>
            <p:nvPr/>
          </p:nvSpPr>
          <p:spPr bwMode="auto">
            <a:xfrm>
              <a:off x="3234" y="2612"/>
              <a:ext cx="767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000" b="1" i="1" u="none" strike="noStrike" cap="none" normalizeH="0" baseline="0" dirty="0" smtClean="0">
                  <a:ln>
                    <a:noFill/>
                  </a:ln>
                  <a:solidFill>
                    <a:srgbClr val="002060"/>
                  </a:solidFill>
                  <a:effectLst/>
                  <a:latin typeface="Times New Roman" panose="02020603050405020304" pitchFamily="18" charset="0"/>
                </a:rPr>
                <a:t>72 x </a:t>
              </a:r>
              <a:r>
                <a:rPr kumimoji="0" lang="en-US" altLang="en-US" sz="2000" b="1" i="1" u="none" strike="noStrike" cap="none" normalizeH="0" baseline="0" dirty="0" smtClean="0">
                  <a:ln>
                    <a:noFill/>
                  </a:ln>
                  <a:solidFill>
                    <a:srgbClr val="CC00CC"/>
                  </a:solidFill>
                  <a:effectLst/>
                  <a:latin typeface="Times New Roman" panose="02020603050405020304" pitchFamily="18" charset="0"/>
                </a:rPr>
                <a:t>1.0</a:t>
              </a:r>
              <a:r>
                <a:rPr kumimoji="0" lang="en-US" altLang="en-US" sz="2000" b="1" i="1" u="none" strike="noStrike" cap="none" normalizeH="0" baseline="0" dirty="0" smtClean="0">
                  <a:ln>
                    <a:noFill/>
                  </a:ln>
                  <a:solidFill>
                    <a:srgbClr val="002060"/>
                  </a:solidFill>
                  <a:effectLst/>
                  <a:latin typeface="Times New Roman" panose="02020603050405020304" pitchFamily="18" charset="0"/>
                </a:rPr>
                <a:t> x 2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369" name="Rectangle 34"/>
            <p:cNvSpPr>
              <a:spLocks noChangeArrowheads="1"/>
            </p:cNvSpPr>
            <p:nvPr/>
          </p:nvSpPr>
          <p:spPr bwMode="auto">
            <a:xfrm>
              <a:off x="3775" y="2612"/>
              <a:ext cx="128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000" b="1" i="1" u="none" strike="noStrike" cap="none" normalizeH="0" baseline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370" name="Rectangle 35"/>
            <p:cNvSpPr>
              <a:spLocks noChangeArrowheads="1"/>
            </p:cNvSpPr>
            <p:nvPr/>
          </p:nvSpPr>
          <p:spPr bwMode="auto">
            <a:xfrm>
              <a:off x="3822" y="2612"/>
              <a:ext cx="128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000" b="1" i="1" u="none" strike="noStrike" cap="none" normalizeH="0" baseline="0" smtClean="0">
                  <a:ln>
                    <a:noFill/>
                  </a:ln>
                  <a:solidFill>
                    <a:srgbClr val="5252A3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371" name="Rectangle 36"/>
            <p:cNvSpPr>
              <a:spLocks noChangeArrowheads="1"/>
            </p:cNvSpPr>
            <p:nvPr/>
          </p:nvSpPr>
          <p:spPr bwMode="auto">
            <a:xfrm>
              <a:off x="2381" y="2795"/>
              <a:ext cx="130" cy="2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000" b="1" i="0" u="none" strike="noStrike" cap="none" normalizeH="0" baseline="0" smtClean="0">
                  <a:ln>
                    <a:noFill/>
                  </a:ln>
                  <a:solidFill>
                    <a:srgbClr val="5252A3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372" name="Rectangle 37"/>
            <p:cNvSpPr>
              <a:spLocks noChangeArrowheads="1"/>
            </p:cNvSpPr>
            <p:nvPr/>
          </p:nvSpPr>
          <p:spPr bwMode="auto">
            <a:xfrm>
              <a:off x="2429" y="2795"/>
              <a:ext cx="130" cy="2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000" b="1" i="0" u="none" strike="noStrike" cap="none" normalizeH="0" baseline="0" smtClean="0">
                  <a:ln>
                    <a:noFill/>
                  </a:ln>
                  <a:solidFill>
                    <a:srgbClr val="5252A3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373" name="Rectangle 38"/>
            <p:cNvSpPr>
              <a:spLocks noChangeArrowheads="1"/>
            </p:cNvSpPr>
            <p:nvPr/>
          </p:nvSpPr>
          <p:spPr bwMode="auto">
            <a:xfrm>
              <a:off x="2727" y="2795"/>
              <a:ext cx="130" cy="2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000" b="1" i="0" u="none" strike="noStrike" cap="none" normalizeH="0" baseline="0" smtClean="0">
                  <a:ln>
                    <a:noFill/>
                  </a:ln>
                  <a:solidFill>
                    <a:srgbClr val="5252A3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374" name="Rectangle 39"/>
            <p:cNvSpPr>
              <a:spLocks noChangeArrowheads="1"/>
            </p:cNvSpPr>
            <p:nvPr/>
          </p:nvSpPr>
          <p:spPr bwMode="auto">
            <a:xfrm>
              <a:off x="3072" y="2795"/>
              <a:ext cx="130" cy="2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000" b="1" i="0" u="none" strike="noStrike" cap="none" normalizeH="0" baseline="0" smtClean="0">
                  <a:ln>
                    <a:noFill/>
                  </a:ln>
                  <a:solidFill>
                    <a:srgbClr val="5252A3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375" name="Rectangle 40"/>
            <p:cNvSpPr>
              <a:spLocks noChangeArrowheads="1"/>
            </p:cNvSpPr>
            <p:nvPr/>
          </p:nvSpPr>
          <p:spPr bwMode="auto">
            <a:xfrm>
              <a:off x="3418" y="2795"/>
              <a:ext cx="130" cy="2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000" b="1" i="0" u="none" strike="noStrike" cap="none" normalizeH="0" baseline="0" smtClean="0">
                  <a:ln>
                    <a:noFill/>
                  </a:ln>
                  <a:solidFill>
                    <a:srgbClr val="5252A3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376" name="Rectangle 41"/>
            <p:cNvSpPr>
              <a:spLocks noChangeArrowheads="1"/>
            </p:cNvSpPr>
            <p:nvPr/>
          </p:nvSpPr>
          <p:spPr bwMode="auto">
            <a:xfrm>
              <a:off x="3763" y="2795"/>
              <a:ext cx="130" cy="2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000" b="1" i="0" u="none" strike="noStrike" cap="none" normalizeH="0" baseline="0" smtClean="0">
                  <a:ln>
                    <a:noFill/>
                  </a:ln>
                  <a:solidFill>
                    <a:srgbClr val="5252A3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377" name="Rectangle 42"/>
            <p:cNvSpPr>
              <a:spLocks noChangeArrowheads="1"/>
            </p:cNvSpPr>
            <p:nvPr/>
          </p:nvSpPr>
          <p:spPr bwMode="auto">
            <a:xfrm>
              <a:off x="4109" y="2795"/>
              <a:ext cx="130" cy="2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000" b="1" i="0" u="none" strike="noStrike" cap="none" normalizeH="0" baseline="0" smtClean="0">
                  <a:ln>
                    <a:noFill/>
                  </a:ln>
                  <a:solidFill>
                    <a:srgbClr val="5252A3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378" name="Rectangle 43"/>
            <p:cNvSpPr>
              <a:spLocks noChangeArrowheads="1"/>
            </p:cNvSpPr>
            <p:nvPr/>
          </p:nvSpPr>
          <p:spPr bwMode="auto">
            <a:xfrm>
              <a:off x="4455" y="2795"/>
              <a:ext cx="238" cy="2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000" b="1" i="0" u="none" strike="noStrike" cap="none" normalizeH="0" baseline="0" smtClean="0">
                  <a:ln>
                    <a:noFill/>
                  </a:ln>
                  <a:solidFill>
                    <a:srgbClr val="5252A3"/>
                  </a:solidFill>
                  <a:effectLst/>
                  <a:latin typeface="Times New Roman" panose="02020603050405020304" pitchFamily="18" charset="0"/>
                </a:rPr>
                <a:t>=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379" name="Rectangle 44"/>
            <p:cNvSpPr>
              <a:spLocks noChangeArrowheads="1"/>
            </p:cNvSpPr>
            <p:nvPr/>
          </p:nvSpPr>
          <p:spPr bwMode="auto">
            <a:xfrm>
              <a:off x="4612" y="2795"/>
              <a:ext cx="202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000" b="1" i="0" u="none" strike="noStrike" cap="none" normalizeH="0" baseline="0" dirty="0" smtClean="0">
                  <a:ln>
                    <a:noFill/>
                  </a:ln>
                  <a:solidFill>
                    <a:srgbClr val="CC00CC"/>
                  </a:solidFill>
                  <a:effectLst/>
                  <a:latin typeface="Times New Roman" panose="02020603050405020304" pitchFamily="18" charset="0"/>
                </a:rPr>
                <a:t>8.7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380" name="Rectangle 45"/>
            <p:cNvSpPr>
              <a:spLocks noChangeArrowheads="1"/>
            </p:cNvSpPr>
            <p:nvPr/>
          </p:nvSpPr>
          <p:spPr bwMode="auto">
            <a:xfrm>
              <a:off x="4709" y="2795"/>
              <a:ext cx="130" cy="2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000" b="1" i="0" u="none" strike="noStrike" cap="none" normalizeH="0" baseline="0" dirty="0" smtClean="0">
                  <a:ln>
                    <a:noFill/>
                  </a:ln>
                  <a:solidFill>
                    <a:srgbClr val="CC00CC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381" name="Rectangle 46"/>
            <p:cNvSpPr>
              <a:spLocks noChangeArrowheads="1"/>
            </p:cNvSpPr>
            <p:nvPr/>
          </p:nvSpPr>
          <p:spPr bwMode="auto">
            <a:xfrm>
              <a:off x="4833" y="2789"/>
              <a:ext cx="645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000" b="1" i="1" u="none" strike="noStrike" cap="none" normalizeH="0" baseline="0" dirty="0" smtClean="0">
                  <a:ln>
                    <a:noFill/>
                  </a:ln>
                  <a:solidFill>
                    <a:srgbClr val="002060"/>
                  </a:solidFill>
                  <a:effectLst/>
                  <a:latin typeface="Times New Roman" panose="02020603050405020304" pitchFamily="18" charset="0"/>
                </a:rPr>
                <a:t>Counts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382" name="Rectangle 47"/>
            <p:cNvSpPr>
              <a:spLocks noChangeArrowheads="1"/>
            </p:cNvSpPr>
            <p:nvPr/>
          </p:nvSpPr>
          <p:spPr bwMode="auto">
            <a:xfrm>
              <a:off x="5322" y="2797"/>
              <a:ext cx="128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000" b="1" i="1" u="none" strike="noStrike" cap="none" normalizeH="0" baseline="0" smtClean="0">
                  <a:ln>
                    <a:noFill/>
                  </a:ln>
                  <a:solidFill>
                    <a:srgbClr val="002060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384" name="Rectangle 49"/>
            <p:cNvSpPr>
              <a:spLocks noChangeArrowheads="1"/>
            </p:cNvSpPr>
            <p:nvPr/>
          </p:nvSpPr>
          <p:spPr bwMode="auto">
            <a:xfrm>
              <a:off x="3386" y="2981"/>
              <a:ext cx="128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000" b="1" i="1" u="none" strike="noStrike" cap="none" normalizeH="0" baseline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385" name="Rectangle 50"/>
            <p:cNvSpPr>
              <a:spLocks noChangeArrowheads="1"/>
            </p:cNvSpPr>
            <p:nvPr/>
          </p:nvSpPr>
          <p:spPr bwMode="auto">
            <a:xfrm>
              <a:off x="3434" y="2981"/>
              <a:ext cx="128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000" b="1" i="1" u="none" strike="noStrike" cap="none" normalizeH="0" baseline="0" smtClean="0">
                  <a:ln>
                    <a:noFill/>
                  </a:ln>
                  <a:solidFill>
                    <a:srgbClr val="6565AC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388" name="Rectangle 53"/>
            <p:cNvSpPr>
              <a:spLocks noChangeArrowheads="1"/>
            </p:cNvSpPr>
            <p:nvPr/>
          </p:nvSpPr>
          <p:spPr bwMode="auto">
            <a:xfrm>
              <a:off x="3866" y="2981"/>
              <a:ext cx="128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000" b="1" i="1" u="none" strike="noStrike" cap="none" normalizeH="0" baseline="0" smtClean="0">
                  <a:ln>
                    <a:noFill/>
                  </a:ln>
                  <a:solidFill>
                    <a:srgbClr val="5252A3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391" name="Rectangle 56"/>
            <p:cNvSpPr>
              <a:spLocks noChangeArrowheads="1"/>
            </p:cNvSpPr>
            <p:nvPr/>
          </p:nvSpPr>
          <p:spPr bwMode="auto">
            <a:xfrm>
              <a:off x="4164" y="2981"/>
              <a:ext cx="128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000" b="1" i="1" u="none" strike="noStrike" cap="none" normalizeH="0" baseline="0" smtClean="0">
                  <a:ln>
                    <a:noFill/>
                  </a:ln>
                  <a:solidFill>
                    <a:srgbClr val="6565AC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392" name="Rectangle 57"/>
            <p:cNvSpPr>
              <a:spLocks noChangeArrowheads="1"/>
            </p:cNvSpPr>
            <p:nvPr/>
          </p:nvSpPr>
          <p:spPr bwMode="auto">
            <a:xfrm>
              <a:off x="3679" y="3165"/>
              <a:ext cx="128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000" b="1" i="1" u="none" strike="noStrike" cap="none" normalizeH="0" baseline="0" smtClean="0">
                  <a:ln>
                    <a:noFill/>
                  </a:ln>
                  <a:solidFill>
                    <a:srgbClr val="5252A3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393" name="Rectangle 58"/>
            <p:cNvSpPr>
              <a:spLocks noChangeArrowheads="1"/>
            </p:cNvSpPr>
            <p:nvPr/>
          </p:nvSpPr>
          <p:spPr bwMode="auto">
            <a:xfrm>
              <a:off x="1433" y="3349"/>
              <a:ext cx="128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000" b="1" i="1" u="none" strike="noStrike" cap="none" normalizeH="0" baseline="0" smtClean="0">
                  <a:ln>
                    <a:noFill/>
                  </a:ln>
                  <a:solidFill>
                    <a:srgbClr val="5252A3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394" name="Rectangle 59"/>
            <p:cNvSpPr>
              <a:spLocks noChangeArrowheads="1"/>
            </p:cNvSpPr>
            <p:nvPr/>
          </p:nvSpPr>
          <p:spPr bwMode="auto">
            <a:xfrm>
              <a:off x="3193" y="3533"/>
              <a:ext cx="848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000" b="1" i="1" u="none" strike="noStrike" cap="none" normalizeH="0" baseline="0" dirty="0" smtClean="0">
                  <a:ln>
                    <a:noFill/>
                  </a:ln>
                  <a:solidFill>
                    <a:srgbClr val="002060"/>
                  </a:solidFill>
                  <a:effectLst/>
                  <a:latin typeface="Times New Roman" panose="02020603050405020304" pitchFamily="18" charset="0"/>
                </a:rPr>
                <a:t>72 x </a:t>
              </a:r>
              <a:r>
                <a:rPr kumimoji="0" lang="en-US" altLang="en-US" sz="2000" b="1" i="1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anose="02020603050405020304" pitchFamily="18" charset="0"/>
                </a:rPr>
                <a:t>1.35</a:t>
              </a:r>
              <a:r>
                <a:rPr kumimoji="0" lang="en-US" altLang="en-US" sz="2000" b="1" i="1" u="none" strike="noStrike" cap="none" normalizeH="0" baseline="0" dirty="0" smtClean="0">
                  <a:ln>
                    <a:noFill/>
                  </a:ln>
                  <a:solidFill>
                    <a:srgbClr val="002060"/>
                  </a:solidFill>
                  <a:effectLst/>
                  <a:latin typeface="Times New Roman" panose="02020603050405020304" pitchFamily="18" charset="0"/>
                </a:rPr>
                <a:t> x 2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395" name="Rectangle 60"/>
            <p:cNvSpPr>
              <a:spLocks noChangeArrowheads="1"/>
            </p:cNvSpPr>
            <p:nvPr/>
          </p:nvSpPr>
          <p:spPr bwMode="auto">
            <a:xfrm>
              <a:off x="3775" y="3533"/>
              <a:ext cx="128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000" b="1" i="1" u="none" strike="noStrike" cap="none" normalizeH="0" baseline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397" name="Rectangle 62"/>
            <p:cNvSpPr>
              <a:spLocks noChangeArrowheads="1"/>
            </p:cNvSpPr>
            <p:nvPr/>
          </p:nvSpPr>
          <p:spPr bwMode="auto">
            <a:xfrm>
              <a:off x="2261" y="3715"/>
              <a:ext cx="130" cy="2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000" b="1" i="0" u="none" strike="noStrike" cap="none" normalizeH="0" baseline="0" smtClean="0">
                  <a:ln>
                    <a:noFill/>
                  </a:ln>
                  <a:solidFill>
                    <a:srgbClr val="5252A3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398" name="Rectangle 63"/>
            <p:cNvSpPr>
              <a:spLocks noChangeArrowheads="1"/>
            </p:cNvSpPr>
            <p:nvPr/>
          </p:nvSpPr>
          <p:spPr bwMode="auto">
            <a:xfrm>
              <a:off x="2310" y="3715"/>
              <a:ext cx="130" cy="2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000" b="1" i="0" u="none" strike="noStrike" cap="none" normalizeH="0" baseline="0" smtClean="0">
                  <a:ln>
                    <a:noFill/>
                  </a:ln>
                  <a:solidFill>
                    <a:srgbClr val="5252A3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399" name="Rectangle 64"/>
            <p:cNvSpPr>
              <a:spLocks noChangeArrowheads="1"/>
            </p:cNvSpPr>
            <p:nvPr/>
          </p:nvSpPr>
          <p:spPr bwMode="auto">
            <a:xfrm>
              <a:off x="2607" y="3715"/>
              <a:ext cx="130" cy="2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000" b="1" i="0" u="none" strike="noStrike" cap="none" normalizeH="0" baseline="0" smtClean="0">
                  <a:ln>
                    <a:noFill/>
                  </a:ln>
                  <a:solidFill>
                    <a:srgbClr val="5252A3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400" name="Rectangle 65"/>
            <p:cNvSpPr>
              <a:spLocks noChangeArrowheads="1"/>
            </p:cNvSpPr>
            <p:nvPr/>
          </p:nvSpPr>
          <p:spPr bwMode="auto">
            <a:xfrm>
              <a:off x="2952" y="3715"/>
              <a:ext cx="130" cy="2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000" b="1" i="0" u="none" strike="noStrike" cap="none" normalizeH="0" baseline="0" smtClean="0">
                  <a:ln>
                    <a:noFill/>
                  </a:ln>
                  <a:solidFill>
                    <a:srgbClr val="5252A3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401" name="Rectangle 66"/>
            <p:cNvSpPr>
              <a:spLocks noChangeArrowheads="1"/>
            </p:cNvSpPr>
            <p:nvPr/>
          </p:nvSpPr>
          <p:spPr bwMode="auto">
            <a:xfrm>
              <a:off x="3298" y="3715"/>
              <a:ext cx="130" cy="2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000" b="1" i="0" u="none" strike="noStrike" cap="none" normalizeH="0" baseline="0" smtClean="0">
                  <a:ln>
                    <a:noFill/>
                  </a:ln>
                  <a:solidFill>
                    <a:srgbClr val="5252A3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402" name="Rectangle 67"/>
            <p:cNvSpPr>
              <a:spLocks noChangeArrowheads="1"/>
            </p:cNvSpPr>
            <p:nvPr/>
          </p:nvSpPr>
          <p:spPr bwMode="auto">
            <a:xfrm>
              <a:off x="3644" y="3715"/>
              <a:ext cx="130" cy="2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000" b="1" i="0" u="none" strike="noStrike" cap="none" normalizeH="0" baseline="0" smtClean="0">
                  <a:ln>
                    <a:noFill/>
                  </a:ln>
                  <a:solidFill>
                    <a:srgbClr val="5252A3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403" name="Rectangle 68"/>
            <p:cNvSpPr>
              <a:spLocks noChangeArrowheads="1"/>
            </p:cNvSpPr>
            <p:nvPr/>
          </p:nvSpPr>
          <p:spPr bwMode="auto">
            <a:xfrm>
              <a:off x="3989" y="3715"/>
              <a:ext cx="130" cy="2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000" b="1" i="0" u="none" strike="noStrike" cap="none" normalizeH="0" baseline="0" smtClean="0">
                  <a:ln>
                    <a:noFill/>
                  </a:ln>
                  <a:solidFill>
                    <a:srgbClr val="5252A3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404" name="Rectangle 69"/>
            <p:cNvSpPr>
              <a:spLocks noChangeArrowheads="1"/>
            </p:cNvSpPr>
            <p:nvPr/>
          </p:nvSpPr>
          <p:spPr bwMode="auto">
            <a:xfrm>
              <a:off x="4335" y="3715"/>
              <a:ext cx="238" cy="2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000" b="1" i="0" u="none" strike="noStrike" cap="none" normalizeH="0" baseline="0" smtClean="0">
                  <a:ln>
                    <a:noFill/>
                  </a:ln>
                  <a:solidFill>
                    <a:srgbClr val="5252A3"/>
                  </a:solidFill>
                  <a:effectLst/>
                  <a:latin typeface="Times New Roman" panose="02020603050405020304" pitchFamily="18" charset="0"/>
                </a:rPr>
                <a:t>=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405" name="Rectangle 70"/>
            <p:cNvSpPr>
              <a:spLocks noChangeArrowheads="1"/>
            </p:cNvSpPr>
            <p:nvPr/>
          </p:nvSpPr>
          <p:spPr bwMode="auto">
            <a:xfrm>
              <a:off x="4493" y="3715"/>
              <a:ext cx="314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0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anose="02020603050405020304" pitchFamily="18" charset="0"/>
                </a:rPr>
                <a:t>11.7 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406" name="Rectangle 71"/>
            <p:cNvSpPr>
              <a:spLocks noChangeArrowheads="1"/>
            </p:cNvSpPr>
            <p:nvPr/>
          </p:nvSpPr>
          <p:spPr bwMode="auto">
            <a:xfrm>
              <a:off x="4877" y="3717"/>
              <a:ext cx="645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000" b="1" i="1" u="none" strike="noStrike" cap="none" normalizeH="0" baseline="0" smtClean="0">
                  <a:ln>
                    <a:noFill/>
                  </a:ln>
                  <a:solidFill>
                    <a:srgbClr val="002060"/>
                  </a:solidFill>
                  <a:effectLst/>
                  <a:latin typeface="Times New Roman" panose="02020603050405020304" pitchFamily="18" charset="0"/>
                </a:rPr>
                <a:t>Counts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407" name="Rectangle 72"/>
            <p:cNvSpPr>
              <a:spLocks noChangeArrowheads="1"/>
            </p:cNvSpPr>
            <p:nvPr/>
          </p:nvSpPr>
          <p:spPr bwMode="auto">
            <a:xfrm>
              <a:off x="5442" y="3717"/>
              <a:ext cx="128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000" b="1" i="1" u="none" strike="noStrike" cap="none" normalizeH="0" baseline="0" smtClean="0">
                  <a:ln>
                    <a:noFill/>
                  </a:ln>
                  <a:solidFill>
                    <a:srgbClr val="002060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408" name="Rectangle 73"/>
            <p:cNvSpPr>
              <a:spLocks noChangeArrowheads="1"/>
            </p:cNvSpPr>
            <p:nvPr/>
          </p:nvSpPr>
          <p:spPr bwMode="auto">
            <a:xfrm>
              <a:off x="3509" y="3842"/>
              <a:ext cx="283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000" b="1" i="1" u="none" strike="noStrike" cap="none" normalizeH="0" baseline="0" dirty="0" smtClean="0">
                  <a:ln>
                    <a:noFill/>
                  </a:ln>
                  <a:solidFill>
                    <a:srgbClr val="002060"/>
                  </a:solidFill>
                  <a:effectLst/>
                  <a:latin typeface="Times New Roman" panose="02020603050405020304" pitchFamily="18" charset="0"/>
                </a:rPr>
                <a:t>16.6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409" name="Rectangle 74"/>
            <p:cNvSpPr>
              <a:spLocks noChangeArrowheads="1"/>
            </p:cNvSpPr>
            <p:nvPr/>
          </p:nvSpPr>
          <p:spPr bwMode="auto">
            <a:xfrm>
              <a:off x="3337" y="3902"/>
              <a:ext cx="128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000" b="1" i="1" u="none" strike="noStrike" cap="none" normalizeH="0" baseline="0" smtClean="0">
                  <a:ln>
                    <a:noFill/>
                  </a:ln>
                  <a:solidFill>
                    <a:srgbClr val="6565AC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412" name="Rectangle 77"/>
            <p:cNvSpPr>
              <a:spLocks noChangeArrowheads="1"/>
            </p:cNvSpPr>
            <p:nvPr/>
          </p:nvSpPr>
          <p:spPr bwMode="auto">
            <a:xfrm>
              <a:off x="3866" y="3902"/>
              <a:ext cx="128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000" b="1" i="1" u="none" strike="noStrike" cap="none" normalizeH="0" baseline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413" name="Rectangle 78"/>
            <p:cNvSpPr>
              <a:spLocks noChangeArrowheads="1"/>
            </p:cNvSpPr>
            <p:nvPr/>
          </p:nvSpPr>
          <p:spPr bwMode="auto">
            <a:xfrm>
              <a:off x="3913" y="3902"/>
              <a:ext cx="128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000" b="1" i="1" u="none" strike="noStrike" cap="none" normalizeH="0" baseline="0" smtClean="0">
                  <a:ln>
                    <a:noFill/>
                  </a:ln>
                  <a:solidFill>
                    <a:srgbClr val="5252A3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416" name="Rectangle 81"/>
            <p:cNvSpPr>
              <a:spLocks noChangeArrowheads="1"/>
            </p:cNvSpPr>
            <p:nvPr/>
          </p:nvSpPr>
          <p:spPr bwMode="auto">
            <a:xfrm>
              <a:off x="4264" y="3902"/>
              <a:ext cx="128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000" b="1" i="1" u="none" strike="noStrike" cap="none" normalizeH="0" baseline="0" smtClean="0">
                  <a:ln>
                    <a:noFill/>
                  </a:ln>
                  <a:solidFill>
                    <a:srgbClr val="6565AC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417" name="Rectangle 82"/>
            <p:cNvSpPr>
              <a:spLocks noChangeArrowheads="1"/>
            </p:cNvSpPr>
            <p:nvPr/>
          </p:nvSpPr>
          <p:spPr bwMode="auto">
            <a:xfrm>
              <a:off x="2957" y="2151"/>
              <a:ext cx="1317" cy="18"/>
            </a:xfrm>
            <a:prstGeom prst="rect">
              <a:avLst/>
            </a:prstGeom>
            <a:solidFill>
              <a:srgbClr val="002060"/>
            </a:solidFill>
            <a:ln w="0" cap="flat">
              <a:solidFill>
                <a:srgbClr val="00206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418" name="Rectangle 83"/>
            <p:cNvSpPr>
              <a:spLocks noChangeArrowheads="1"/>
            </p:cNvSpPr>
            <p:nvPr/>
          </p:nvSpPr>
          <p:spPr bwMode="auto">
            <a:xfrm>
              <a:off x="2929" y="2887"/>
              <a:ext cx="1375" cy="18"/>
            </a:xfrm>
            <a:prstGeom prst="rect">
              <a:avLst/>
            </a:prstGeom>
            <a:solidFill>
              <a:srgbClr val="002060"/>
            </a:solidFill>
            <a:ln w="0" cap="flat">
              <a:solidFill>
                <a:srgbClr val="00206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419" name="Rectangle 84"/>
            <p:cNvSpPr>
              <a:spLocks noChangeArrowheads="1"/>
            </p:cNvSpPr>
            <p:nvPr/>
          </p:nvSpPr>
          <p:spPr bwMode="auto">
            <a:xfrm>
              <a:off x="2983" y="3805"/>
              <a:ext cx="1266" cy="18"/>
            </a:xfrm>
            <a:prstGeom prst="rect">
              <a:avLst/>
            </a:prstGeom>
            <a:solidFill>
              <a:srgbClr val="002060"/>
            </a:solidFill>
            <a:ln w="0" cap="flat">
              <a:solidFill>
                <a:srgbClr val="00206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" name="Rectangle 48"/>
            <p:cNvSpPr>
              <a:spLocks noChangeArrowheads="1"/>
            </p:cNvSpPr>
            <p:nvPr/>
          </p:nvSpPr>
          <p:spPr bwMode="auto">
            <a:xfrm>
              <a:off x="3509" y="2933"/>
              <a:ext cx="283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000" b="1" i="1" u="none" strike="noStrike" cap="none" normalizeH="0" baseline="0" dirty="0" smtClean="0">
                  <a:ln>
                    <a:noFill/>
                  </a:ln>
                  <a:solidFill>
                    <a:srgbClr val="002060"/>
                  </a:solidFill>
                  <a:effectLst/>
                  <a:latin typeface="Times New Roman" panose="02020603050405020304" pitchFamily="18" charset="0"/>
                </a:rPr>
                <a:t>16.6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01267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36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891540" indent="-3429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8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371600" indent="-27432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920240" indent="-27432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468880" indent="-27432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3017520" indent="-27432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3566160" indent="-27432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4114800" indent="-27432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4663440" indent="-27432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fld id="{DE53F0A5-E2BF-46D3-A245-EE342E640D36}" type="slidenum">
              <a:rPr lang="en-US" altLang="en-US" sz="1680">
                <a:solidFill>
                  <a:srgbClr val="898989"/>
                </a:solidFill>
                <a:cs typeface="Arial" panose="020B0604020202020204" pitchFamily="34" charset="0"/>
              </a:rPr>
              <a:pPr eaLnBrk="1" hangingPunct="1">
                <a:lnSpc>
                  <a:spcPct val="90000"/>
                </a:lnSpc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680">
              <a:solidFill>
                <a:srgbClr val="898989"/>
              </a:solidFill>
              <a:cs typeface="Arial" panose="020B0604020202020204" pitchFamily="34" charset="0"/>
            </a:endParaRPr>
          </a:p>
        </p:txBody>
      </p:sp>
      <p:sp>
        <p:nvSpPr>
          <p:cNvPr id="19460" name="Content Placeholder 2"/>
          <p:cNvSpPr>
            <a:spLocks noGrp="1"/>
          </p:cNvSpPr>
          <p:nvPr>
            <p:ph idx="1"/>
          </p:nvPr>
        </p:nvSpPr>
        <p:spPr>
          <a:xfrm>
            <a:off x="995680" y="1403986"/>
            <a:ext cx="9875520" cy="4953000"/>
          </a:xfrm>
        </p:spPr>
        <p:txBody>
          <a:bodyPr>
            <a:normAutofit/>
          </a:bodyPr>
          <a:lstStyle/>
          <a:p>
            <a:pPr eaLnBrk="1" hangingPunct="1">
              <a:buFont typeface="Arial" charset="0"/>
              <a:buChar char="•"/>
              <a:defRPr/>
            </a:pPr>
            <a:r>
              <a:rPr lang="en-US" altLang="en-US" dirty="0" smtClean="0">
                <a:solidFill>
                  <a:srgbClr val="000000"/>
                </a:solidFill>
                <a:cs typeface="Arial" charset="0"/>
              </a:rPr>
              <a:t>In addition to completing work to meet production requirements, examiners must do their work in a timely manner.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en-US" altLang="en-US" dirty="0" smtClean="0">
                <a:solidFill>
                  <a:srgbClr val="000000"/>
                </a:solidFill>
                <a:cs typeface="Arial" charset="0"/>
              </a:rPr>
              <a:t>Workflow (Docket Management) system aligns examiner priorities with statutory requirements.</a:t>
            </a:r>
          </a:p>
          <a:p>
            <a:pPr eaLnBrk="1" hangingPunct="1">
              <a:buFont typeface="Arial" charset="0"/>
              <a:buChar char="•"/>
              <a:defRPr/>
            </a:pPr>
            <a:endParaRPr lang="en-US" altLang="en-US" dirty="0" smtClean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9461" name="Title 1"/>
          <p:cNvSpPr>
            <a:spLocks noGrp="1"/>
          </p:cNvSpPr>
          <p:nvPr>
            <p:ph type="title"/>
          </p:nvPr>
        </p:nvSpPr>
        <p:spPr>
          <a:xfrm>
            <a:off x="1158240" y="453391"/>
            <a:ext cx="9875520" cy="689610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en-US" altLang="en-US" dirty="0" smtClean="0">
                <a:solidFill>
                  <a:srgbClr val="000000"/>
                </a:solidFill>
                <a:cs typeface="Arial" charset="0"/>
              </a:rPr>
              <a:t>Examiners balance multiple priorities</a:t>
            </a:r>
          </a:p>
        </p:txBody>
      </p:sp>
    </p:spTree>
    <p:extLst>
      <p:ext uri="{BB962C8B-B14F-4D97-AF65-F5344CB8AC3E}">
        <p14:creationId xmlns:p14="http://schemas.microsoft.com/office/powerpoint/2010/main" val="1174435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36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891540" indent="-3429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8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371600" indent="-27432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920240" indent="-27432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468880" indent="-27432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3017520" indent="-27432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3566160" indent="-27432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4114800" indent="-27432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4663440" indent="-27432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fld id="{DE53F0A5-E2BF-46D3-A245-EE342E640D36}" type="slidenum">
              <a:rPr lang="en-US" altLang="en-US" sz="1680">
                <a:solidFill>
                  <a:srgbClr val="898989"/>
                </a:solidFill>
                <a:cs typeface="Arial" panose="020B0604020202020204" pitchFamily="34" charset="0"/>
              </a:rPr>
              <a:pPr eaLnBrk="1" hangingPunct="1">
                <a:lnSpc>
                  <a:spcPct val="90000"/>
                </a:lnSpc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680">
              <a:solidFill>
                <a:srgbClr val="898989"/>
              </a:solidFill>
              <a:cs typeface="Arial" panose="020B0604020202020204" pitchFamily="34" charset="0"/>
            </a:endParaRPr>
          </a:p>
        </p:txBody>
      </p:sp>
      <p:sp>
        <p:nvSpPr>
          <p:cNvPr id="19460" name="Content Placeholder 2"/>
          <p:cNvSpPr>
            <a:spLocks noGrp="1"/>
          </p:cNvSpPr>
          <p:nvPr>
            <p:ph idx="1"/>
          </p:nvPr>
        </p:nvSpPr>
        <p:spPr>
          <a:xfrm>
            <a:off x="1066800" y="1143000"/>
            <a:ext cx="9875520" cy="4953000"/>
          </a:xfrm>
        </p:spPr>
        <p:txBody>
          <a:bodyPr>
            <a:normAutofit/>
          </a:bodyPr>
          <a:lstStyle/>
          <a:p>
            <a:pPr>
              <a:buFont typeface="Arial" charset="0"/>
              <a:buChar char="•"/>
              <a:defRPr/>
            </a:pPr>
            <a:r>
              <a:rPr lang="en-US" altLang="en-US" sz="2880" dirty="0">
                <a:solidFill>
                  <a:srgbClr val="000000"/>
                </a:solidFill>
                <a:cs typeface="Arial" charset="0"/>
              </a:rPr>
              <a:t>Provides an objective measure of the timeliness and flow of patent applications through the examination process in accordance with prescribed time periods that are set by Office policy</a:t>
            </a:r>
            <a:r>
              <a:rPr lang="en-US" altLang="en-US" sz="2880" dirty="0" smtClean="0">
                <a:solidFill>
                  <a:srgbClr val="000000"/>
                </a:solidFill>
                <a:cs typeface="Arial" charset="0"/>
              </a:rPr>
              <a:t>.</a:t>
            </a:r>
          </a:p>
          <a:p>
            <a:pPr>
              <a:buFont typeface="Arial" charset="0"/>
              <a:buChar char="•"/>
              <a:defRPr/>
            </a:pPr>
            <a:r>
              <a:rPr lang="en-US" altLang="en-US" sz="2880" dirty="0" smtClean="0">
                <a:solidFill>
                  <a:srgbClr val="000000"/>
                </a:solidFill>
                <a:cs typeface="Arial" charset="0"/>
              </a:rPr>
              <a:t>Each application filing </a:t>
            </a:r>
            <a:r>
              <a:rPr lang="en-US" altLang="en-US" sz="2880" dirty="0">
                <a:solidFill>
                  <a:srgbClr val="000000"/>
                </a:solidFill>
                <a:cs typeface="Arial" charset="0"/>
              </a:rPr>
              <a:t>falls into one of </a:t>
            </a:r>
            <a:r>
              <a:rPr lang="en-US" altLang="en-US" sz="2880" dirty="0" smtClean="0">
                <a:solidFill>
                  <a:srgbClr val="000000"/>
                </a:solidFill>
                <a:cs typeface="Arial" charset="0"/>
              </a:rPr>
              <a:t>five categories, each with an associated clock</a:t>
            </a:r>
            <a:endParaRPr lang="en-US" altLang="en-US" sz="2880" dirty="0">
              <a:solidFill>
                <a:srgbClr val="000000"/>
              </a:solidFill>
              <a:cs typeface="Arial" charset="0"/>
            </a:endParaRPr>
          </a:p>
          <a:p>
            <a:pPr>
              <a:buFont typeface="Arial" charset="0"/>
              <a:buChar char="•"/>
              <a:defRPr/>
            </a:pPr>
            <a:r>
              <a:rPr lang="en-US" altLang="en-US" sz="2880" dirty="0">
                <a:solidFill>
                  <a:srgbClr val="000000"/>
                </a:solidFill>
                <a:cs typeface="Arial" charset="0"/>
              </a:rPr>
              <a:t>Each </a:t>
            </a:r>
            <a:r>
              <a:rPr lang="en-US" altLang="en-US" sz="2880" dirty="0" smtClean="0">
                <a:solidFill>
                  <a:srgbClr val="000000"/>
                </a:solidFill>
                <a:cs typeface="Arial" charset="0"/>
              </a:rPr>
              <a:t>category </a:t>
            </a:r>
            <a:r>
              <a:rPr lang="en-US" altLang="en-US" sz="2880" dirty="0">
                <a:solidFill>
                  <a:srgbClr val="000000"/>
                </a:solidFill>
                <a:cs typeface="Arial" charset="0"/>
              </a:rPr>
              <a:t>has its own “expected average days” for </a:t>
            </a:r>
            <a:r>
              <a:rPr lang="en-US" altLang="en-US" sz="2880" dirty="0" smtClean="0">
                <a:solidFill>
                  <a:srgbClr val="000000"/>
                </a:solidFill>
                <a:cs typeface="Arial" charset="0"/>
              </a:rPr>
              <a:t>completion</a:t>
            </a:r>
          </a:p>
          <a:p>
            <a:pPr>
              <a:buFont typeface="Arial" charset="0"/>
              <a:buChar char="•"/>
              <a:defRPr/>
            </a:pPr>
            <a:r>
              <a:rPr lang="en-US" altLang="en-US" sz="2880" dirty="0" smtClean="0">
                <a:solidFill>
                  <a:srgbClr val="000000"/>
                </a:solidFill>
                <a:cs typeface="Arial" charset="0"/>
              </a:rPr>
              <a:t>Uses the same percentage scale as Production</a:t>
            </a:r>
            <a:endParaRPr lang="en-US" altLang="en-US" sz="2880" dirty="0">
              <a:solidFill>
                <a:srgbClr val="000000"/>
              </a:solidFill>
              <a:cs typeface="Arial" charset="0"/>
            </a:endParaRPr>
          </a:p>
          <a:p>
            <a:pPr marL="478156" lvl="1" indent="0">
              <a:buNone/>
              <a:defRPr/>
            </a:pPr>
            <a:endParaRPr lang="en-US" altLang="en-US" dirty="0">
              <a:solidFill>
                <a:srgbClr val="000000"/>
              </a:solidFill>
              <a:cs typeface="Arial" charset="0"/>
            </a:endParaRPr>
          </a:p>
          <a:p>
            <a:pPr eaLnBrk="1" hangingPunct="1">
              <a:buFont typeface="Arial" charset="0"/>
              <a:buChar char="•"/>
              <a:defRPr/>
            </a:pPr>
            <a:endParaRPr lang="en-US" altLang="en-US" dirty="0" smtClean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9461" name="Title 1"/>
          <p:cNvSpPr>
            <a:spLocks noGrp="1"/>
          </p:cNvSpPr>
          <p:nvPr>
            <p:ph type="title"/>
          </p:nvPr>
        </p:nvSpPr>
        <p:spPr>
          <a:xfrm>
            <a:off x="1158240" y="453391"/>
            <a:ext cx="9875520" cy="689610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en-US" altLang="en-US" dirty="0" smtClean="0">
                <a:solidFill>
                  <a:srgbClr val="000000"/>
                </a:solidFill>
                <a:cs typeface="Arial" charset="0"/>
              </a:rPr>
              <a:t>Workflow (Docket Management System)</a:t>
            </a:r>
          </a:p>
        </p:txBody>
      </p:sp>
    </p:spTree>
    <p:extLst>
      <p:ext uri="{BB962C8B-B14F-4D97-AF65-F5344CB8AC3E}">
        <p14:creationId xmlns:p14="http://schemas.microsoft.com/office/powerpoint/2010/main" val="3003728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3"/>
          <p:cNvSpPr>
            <a:spLocks noGrp="1" noChangeArrowheads="1"/>
          </p:cNvSpPr>
          <p:nvPr>
            <p:ph idx="1"/>
          </p:nvPr>
        </p:nvSpPr>
        <p:spPr>
          <a:xfrm>
            <a:off x="1158240" y="1325880"/>
            <a:ext cx="9875520" cy="4861560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solidFill>
                  <a:srgbClr val="000000"/>
                </a:solidFill>
                <a:latin typeface="Segoe UI" panose="020B0502040204020203" pitchFamily="34" charset="0"/>
                <a:cs typeface="Arial" panose="020B0604020202020204" pitchFamily="34" charset="0"/>
              </a:rPr>
              <a:t>Fewer days to action = Higher Score</a:t>
            </a:r>
          </a:p>
          <a:p>
            <a:pPr eaLnBrk="1" hangingPunct="1"/>
            <a:endParaRPr lang="en-US" altLang="en-US" dirty="0" smtClean="0">
              <a:solidFill>
                <a:srgbClr val="000000"/>
              </a:solidFill>
              <a:latin typeface="Segoe UI" panose="020B0502040204020203" pitchFamily="34" charset="0"/>
              <a:cs typeface="Arial" panose="020B0604020202020204" pitchFamily="34" charset="0"/>
            </a:endParaRPr>
          </a:p>
          <a:p>
            <a:pPr eaLnBrk="1" hangingPunct="1"/>
            <a:endParaRPr lang="en-US" altLang="en-US" dirty="0" smtClean="0">
              <a:solidFill>
                <a:srgbClr val="000000"/>
              </a:solidFill>
              <a:latin typeface="Segoe UI" panose="020B0502040204020203" pitchFamily="34" charset="0"/>
              <a:cs typeface="Arial" panose="020B0604020202020204" pitchFamily="34" charset="0"/>
            </a:endParaRPr>
          </a:p>
          <a:p>
            <a:pPr eaLnBrk="1" hangingPunct="1"/>
            <a:r>
              <a:rPr lang="en-US" altLang="en-US" dirty="0" smtClean="0">
                <a:solidFill>
                  <a:srgbClr val="000000"/>
                </a:solidFill>
                <a:latin typeface="Segoe UI" panose="020B0502040204020203" pitchFamily="34" charset="0"/>
                <a:cs typeface="Arial" panose="020B0604020202020204" pitchFamily="34" charset="0"/>
              </a:rPr>
              <a:t>Meeting expected average days (EAD) (par) = 100% score</a:t>
            </a:r>
          </a:p>
          <a:p>
            <a:pPr eaLnBrk="1" hangingPunct="1"/>
            <a:r>
              <a:rPr lang="en-US" altLang="en-US" dirty="0" smtClean="0">
                <a:solidFill>
                  <a:srgbClr val="000000"/>
                </a:solidFill>
                <a:latin typeface="Segoe UI" panose="020B0502040204020203" pitchFamily="34" charset="0"/>
                <a:cs typeface="Arial" panose="020B0604020202020204" pitchFamily="34" charset="0"/>
              </a:rPr>
              <a:t>Above (more days than) EAD (par) </a:t>
            </a:r>
            <a:r>
              <a:rPr lang="en-US" altLang="en-US" b="1" dirty="0" smtClean="0">
                <a:solidFill>
                  <a:srgbClr val="000000"/>
                </a:solidFill>
                <a:latin typeface="Segoe UI" panose="020B0502040204020203" pitchFamily="34" charset="0"/>
                <a:cs typeface="Arial" panose="020B0604020202020204" pitchFamily="34" charset="0"/>
              </a:rPr>
              <a:t>&lt;</a:t>
            </a:r>
            <a:r>
              <a:rPr lang="en-US" altLang="en-US" dirty="0" smtClean="0">
                <a:solidFill>
                  <a:srgbClr val="000000"/>
                </a:solidFill>
                <a:latin typeface="Segoe UI" panose="020B0502040204020203" pitchFamily="34" charset="0"/>
                <a:cs typeface="Arial" panose="020B0604020202020204" pitchFamily="34" charset="0"/>
              </a:rPr>
              <a:t> 100%</a:t>
            </a:r>
          </a:p>
          <a:p>
            <a:pPr eaLnBrk="1" hangingPunct="1"/>
            <a:r>
              <a:rPr lang="en-US" altLang="en-US" dirty="0" smtClean="0">
                <a:solidFill>
                  <a:srgbClr val="000000"/>
                </a:solidFill>
                <a:latin typeface="Segoe UI" panose="020B0502040204020203" pitchFamily="34" charset="0"/>
                <a:cs typeface="Arial" panose="020B0604020202020204" pitchFamily="34" charset="0"/>
              </a:rPr>
              <a:t>Below (fewer days than) EAD (par) </a:t>
            </a:r>
            <a:r>
              <a:rPr lang="en-US" altLang="en-US" b="1" dirty="0" smtClean="0">
                <a:solidFill>
                  <a:srgbClr val="000000"/>
                </a:solidFill>
                <a:latin typeface="Segoe UI" panose="020B0502040204020203" pitchFamily="34" charset="0"/>
                <a:cs typeface="Arial" panose="020B0604020202020204" pitchFamily="34" charset="0"/>
              </a:rPr>
              <a:t>&gt;</a:t>
            </a:r>
            <a:r>
              <a:rPr lang="en-US" altLang="en-US" dirty="0" smtClean="0">
                <a:solidFill>
                  <a:srgbClr val="000000"/>
                </a:solidFill>
                <a:latin typeface="Segoe UI" panose="020B0502040204020203" pitchFamily="34" charset="0"/>
                <a:cs typeface="Arial" panose="020B0604020202020204" pitchFamily="34" charset="0"/>
              </a:rPr>
              <a:t> 100% </a:t>
            </a:r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>
          <a:xfrm>
            <a:off x="1158240" y="453391"/>
            <a:ext cx="9875520" cy="872490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solidFill>
                  <a:srgbClr val="000000"/>
                </a:solidFill>
                <a:latin typeface="Segoe UI" panose="020B0502040204020203" pitchFamily="34" charset="0"/>
                <a:cs typeface="Arial" panose="020B0604020202020204" pitchFamily="34" charset="0"/>
              </a:rPr>
              <a:t>Docket Management Scores - General</a:t>
            </a:r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36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891540" indent="-3429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8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371600" indent="-27432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920240" indent="-27432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468880" indent="-27432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3017520" indent="-27432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3566160" indent="-27432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4114800" indent="-27432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4663440" indent="-27432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fld id="{9CF95B58-40F5-4B1D-AA71-2E95CE857500}" type="slidenum">
              <a:rPr lang="en-US" altLang="en-US" sz="1680">
                <a:solidFill>
                  <a:srgbClr val="898989"/>
                </a:solidFill>
                <a:ea typeface="Segoe UI" panose="020B0502040204020203" pitchFamily="34" charset="0"/>
                <a:cs typeface="Arial" panose="020B0604020202020204" pitchFamily="34" charset="0"/>
              </a:rPr>
              <a:pPr eaLnBrk="1" hangingPunct="1">
                <a:lnSpc>
                  <a:spcPct val="90000"/>
                </a:lnSpc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680">
              <a:solidFill>
                <a:srgbClr val="898989"/>
              </a:solidFill>
              <a:ea typeface="Segoe UI" panose="020B0502040204020203" pitchFamily="34" charset="0"/>
              <a:cs typeface="Arial" panose="020B0604020202020204" pitchFamily="34" charset="0"/>
            </a:endParaRPr>
          </a:p>
        </p:txBody>
      </p:sp>
      <p:pic>
        <p:nvPicPr>
          <p:cNvPr id="26630" name="Picture 2" descr="woman putting a golf ball.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93480" y="1482091"/>
            <a:ext cx="2127886" cy="14897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59094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A454B-C859-4892-B9FA-68B588C9F5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609600" y="2126978"/>
            <a:ext cx="10972800" cy="1152310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/>
              <a:t>Summary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0501008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333221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000112"/>
            <a:ext cx="12313920" cy="1420871"/>
          </a:xfrm>
        </p:spPr>
        <p:txBody>
          <a:bodyPr>
            <a:normAutofit/>
          </a:bodyPr>
          <a:lstStyle/>
          <a:p>
            <a:pPr algn="ctr"/>
            <a:r>
              <a:rPr lang="en-US" sz="4200" dirty="0" smtClean="0"/>
              <a:t>Examination </a:t>
            </a:r>
            <a:r>
              <a:rPr lang="en-US" sz="4200" dirty="0"/>
              <a:t>Time and the Production System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400927"/>
            <a:ext cx="9448800" cy="1541563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Andy Faile</a:t>
            </a:r>
          </a:p>
          <a:p>
            <a:pPr algn="ctr"/>
            <a:r>
              <a:rPr lang="en-US" dirty="0" smtClean="0"/>
              <a:t>Deputy Commissioner for Patent Operations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611800" y="6282907"/>
            <a:ext cx="80540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Santa Clara – Duke Quality Conference September 9, 2016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6646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A454B-C859-4892-B9FA-68B588C9F5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609600" y="1108038"/>
            <a:ext cx="10972800" cy="4922521"/>
          </a:xfrm>
        </p:spPr>
        <p:txBody>
          <a:bodyPr/>
          <a:lstStyle/>
          <a:p>
            <a:endParaRPr lang="en-US" b="1" dirty="0" smtClean="0"/>
          </a:p>
          <a:p>
            <a:r>
              <a:rPr lang="en-US" b="1" dirty="0" smtClean="0"/>
              <a:t>Production</a:t>
            </a:r>
          </a:p>
          <a:p>
            <a:pPr lvl="1"/>
            <a:r>
              <a:rPr lang="en-US" dirty="0" smtClean="0"/>
              <a:t>How many office actions / period of time</a:t>
            </a:r>
          </a:p>
          <a:p>
            <a:r>
              <a:rPr lang="en-US" b="1" dirty="0"/>
              <a:t>Workflow (Docket Management)</a:t>
            </a:r>
          </a:p>
          <a:p>
            <a:pPr lvl="1"/>
            <a:r>
              <a:rPr lang="en-US" dirty="0"/>
              <a:t>Completing those actions within expected timeframe</a:t>
            </a:r>
          </a:p>
          <a:p>
            <a:r>
              <a:rPr lang="en-US" b="1" dirty="0" smtClean="0"/>
              <a:t>Quality</a:t>
            </a:r>
          </a:p>
          <a:p>
            <a:pPr lvl="1"/>
            <a:r>
              <a:rPr lang="en-US" dirty="0" smtClean="0"/>
              <a:t>Quality of those actions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09600" y="926962"/>
            <a:ext cx="10972800" cy="643654"/>
          </a:xfrm>
        </p:spPr>
        <p:txBody>
          <a:bodyPr>
            <a:noAutofit/>
          </a:bodyPr>
          <a:lstStyle/>
          <a:p>
            <a:r>
              <a:rPr lang="en-US" dirty="0" smtClean="0"/>
              <a:t>What do Examiners need to balance?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1236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A454B-C859-4892-B9FA-68B588C9F5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Examiners’ performance rating depends on balancing all of these, and more:</a:t>
            </a:r>
          </a:p>
          <a:p>
            <a:pPr lvl="1"/>
            <a:r>
              <a:rPr lang="en-US" dirty="0" smtClean="0"/>
              <a:t>35% Productivity</a:t>
            </a:r>
          </a:p>
          <a:p>
            <a:pPr lvl="1"/>
            <a:r>
              <a:rPr lang="en-US" dirty="0" smtClean="0"/>
              <a:t>35% Quality</a:t>
            </a:r>
          </a:p>
          <a:p>
            <a:pPr lvl="1"/>
            <a:r>
              <a:rPr lang="en-US" dirty="0" smtClean="0"/>
              <a:t>20% Workflow (Docket Management)</a:t>
            </a:r>
          </a:p>
          <a:p>
            <a:pPr lvl="1"/>
            <a:r>
              <a:rPr lang="en-US" dirty="0" smtClean="0"/>
              <a:t>10% Stakeholder Interaction</a:t>
            </a:r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Examiner Performance Appraisal Plan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2067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A454B-C859-4892-B9FA-68B588C9F5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609600" y="453626"/>
            <a:ext cx="10972800" cy="1152310"/>
          </a:xfrm>
        </p:spPr>
        <p:txBody>
          <a:bodyPr/>
          <a:lstStyle/>
          <a:p>
            <a:r>
              <a:rPr lang="en-US" dirty="0" smtClean="0"/>
              <a:t>Examiner Dockets have Competing Priorities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0463" y="2204488"/>
            <a:ext cx="1331495" cy="133149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0925" y="2204488"/>
            <a:ext cx="1331495" cy="133149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1387" y="2204488"/>
            <a:ext cx="1331495" cy="133149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60001" y="2204486"/>
            <a:ext cx="1331495" cy="133149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69538" y="2204487"/>
            <a:ext cx="1331495" cy="1331495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1063471" y="3912979"/>
            <a:ext cx="6944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NEW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3028631" y="3912979"/>
            <a:ext cx="12715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AMENDED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65434" y="3912979"/>
            <a:ext cx="1053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TRACK 1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7114026" y="3912979"/>
            <a:ext cx="14895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AFTER FINAL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9234256" y="3912979"/>
            <a:ext cx="16868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CORRECTIONS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787606" y="4996483"/>
            <a:ext cx="1045497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Which cases to work on? How many cases? When?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072713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Production System: </a:t>
            </a:r>
            <a:br>
              <a:rPr lang="en-US" dirty="0" smtClean="0"/>
            </a:br>
            <a:r>
              <a:rPr lang="en-US" dirty="0" smtClean="0"/>
              <a:t>Counts Awarded Throughout Prosecution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C15F8-EB51-45BC-8392-C4EF04A55470}" type="slidenum">
              <a:rPr lang="en-US" altLang="en-US" smtClean="0"/>
              <a:pPr/>
              <a:t>6</a:t>
            </a:fld>
            <a:endParaRPr lang="en-US" altLang="en-US"/>
          </a:p>
        </p:txBody>
      </p:sp>
      <p:sp>
        <p:nvSpPr>
          <p:cNvPr id="6" name="Rectangle 5"/>
          <p:cNvSpPr/>
          <p:nvPr/>
        </p:nvSpPr>
        <p:spPr>
          <a:xfrm>
            <a:off x="1061573" y="2889302"/>
            <a:ext cx="1572127" cy="148173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b="1" dirty="0">
                <a:solidFill>
                  <a:prstClr val="black"/>
                </a:solidFill>
              </a:rPr>
              <a:t>1</a:t>
            </a:r>
            <a:r>
              <a:rPr lang="en-US" b="1" baseline="30000" dirty="0">
                <a:solidFill>
                  <a:prstClr val="black"/>
                </a:solidFill>
              </a:rPr>
              <a:t>st</a:t>
            </a:r>
            <a:r>
              <a:rPr lang="en-US" b="1" dirty="0">
                <a:solidFill>
                  <a:prstClr val="black"/>
                </a:solidFill>
              </a:rPr>
              <a:t> action </a:t>
            </a:r>
          </a:p>
          <a:p>
            <a:pPr lvl="0" algn="ctr"/>
            <a:r>
              <a:rPr lang="en-US" b="1" dirty="0">
                <a:solidFill>
                  <a:prstClr val="black"/>
                </a:solidFill>
              </a:rPr>
              <a:t>on merits:</a:t>
            </a:r>
          </a:p>
          <a:p>
            <a:pPr lvl="0" algn="ctr"/>
            <a:r>
              <a:rPr lang="en-US" b="1" dirty="0">
                <a:solidFill>
                  <a:prstClr val="black"/>
                </a:solidFill>
              </a:rPr>
              <a:t>1.25 counts</a:t>
            </a:r>
          </a:p>
        </p:txBody>
      </p:sp>
      <p:cxnSp>
        <p:nvCxnSpPr>
          <p:cNvPr id="73" name="Straight Arrow Connector 72"/>
          <p:cNvCxnSpPr/>
          <p:nvPr/>
        </p:nvCxnSpPr>
        <p:spPr>
          <a:xfrm>
            <a:off x="2743180" y="3630675"/>
            <a:ext cx="427924" cy="0"/>
          </a:xfrm>
          <a:prstGeom prst="straightConnector1">
            <a:avLst/>
          </a:prstGeom>
          <a:ln>
            <a:tailEnd type="triangle" w="lg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/>
          <p:cNvCxnSpPr/>
          <p:nvPr/>
        </p:nvCxnSpPr>
        <p:spPr>
          <a:xfrm>
            <a:off x="4884797" y="3638697"/>
            <a:ext cx="427924" cy="0"/>
          </a:xfrm>
          <a:prstGeom prst="straightConnector1">
            <a:avLst/>
          </a:prstGeom>
          <a:ln>
            <a:tailEnd type="triangle" w="lg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78"/>
          <p:cNvCxnSpPr/>
          <p:nvPr/>
        </p:nvCxnSpPr>
        <p:spPr>
          <a:xfrm flipV="1">
            <a:off x="6978686" y="2804160"/>
            <a:ext cx="1128994" cy="734325"/>
          </a:xfrm>
          <a:prstGeom prst="straightConnector1">
            <a:avLst/>
          </a:prstGeom>
          <a:ln>
            <a:tailEnd type="triangle" w="lg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75" name="Rectangle 74"/>
          <p:cNvSpPr/>
          <p:nvPr/>
        </p:nvSpPr>
        <p:spPr>
          <a:xfrm>
            <a:off x="3243941" y="2889302"/>
            <a:ext cx="1572127" cy="148173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b="1" dirty="0">
                <a:solidFill>
                  <a:prstClr val="black"/>
                </a:solidFill>
              </a:rPr>
              <a:t>2nd non-final:</a:t>
            </a:r>
          </a:p>
          <a:p>
            <a:pPr lvl="0" algn="ctr"/>
            <a:r>
              <a:rPr lang="en-US" b="1" dirty="0">
                <a:solidFill>
                  <a:prstClr val="black"/>
                </a:solidFill>
              </a:rPr>
              <a:t>0 counts</a:t>
            </a:r>
          </a:p>
        </p:txBody>
      </p:sp>
      <p:sp>
        <p:nvSpPr>
          <p:cNvPr id="81" name="Rectangle 80"/>
          <p:cNvSpPr/>
          <p:nvPr/>
        </p:nvSpPr>
        <p:spPr>
          <a:xfrm>
            <a:off x="5353157" y="2889302"/>
            <a:ext cx="1572127" cy="148173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b="1" dirty="0">
                <a:solidFill>
                  <a:prstClr val="black"/>
                </a:solidFill>
              </a:rPr>
              <a:t>Final rejection:</a:t>
            </a:r>
          </a:p>
          <a:p>
            <a:pPr lvl="0" algn="ctr"/>
            <a:r>
              <a:rPr lang="en-US" b="1" dirty="0">
                <a:solidFill>
                  <a:prstClr val="black"/>
                </a:solidFill>
              </a:rPr>
              <a:t>0.25 counts</a:t>
            </a:r>
          </a:p>
        </p:txBody>
      </p:sp>
      <p:sp>
        <p:nvSpPr>
          <p:cNvPr id="3" name="Left Brace 2"/>
          <p:cNvSpPr/>
          <p:nvPr/>
        </p:nvSpPr>
        <p:spPr>
          <a:xfrm rot="16200000">
            <a:off x="5563638" y="646242"/>
            <a:ext cx="567733" cy="9836063"/>
          </a:xfrm>
          <a:prstGeom prst="leftBrace">
            <a:avLst>
              <a:gd name="adj1" fmla="val 41961"/>
              <a:gd name="adj2" fmla="val 50000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Rectangle 85"/>
          <p:cNvSpPr/>
          <p:nvPr/>
        </p:nvSpPr>
        <p:spPr>
          <a:xfrm>
            <a:off x="8217408" y="1954804"/>
            <a:ext cx="2316575" cy="148173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b="1" dirty="0">
                <a:solidFill>
                  <a:prstClr val="black"/>
                </a:solidFill>
              </a:rPr>
              <a:t>Allowance disposal: 0.75 counts</a:t>
            </a:r>
          </a:p>
        </p:txBody>
      </p:sp>
      <p:sp>
        <p:nvSpPr>
          <p:cNvPr id="87" name="Rectangle 86"/>
          <p:cNvSpPr/>
          <p:nvPr/>
        </p:nvSpPr>
        <p:spPr>
          <a:xfrm>
            <a:off x="8217408" y="3683122"/>
            <a:ext cx="2316575" cy="148173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b="1">
                <a:solidFill>
                  <a:prstClr val="black"/>
                </a:solidFill>
              </a:rPr>
              <a:t>Appeal disposal: 0.75 counts </a:t>
            </a:r>
            <a:endParaRPr lang="en-US" b="1" dirty="0">
              <a:solidFill>
                <a:prstClr val="black"/>
              </a:solidFill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4864684" y="5817642"/>
            <a:ext cx="203773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2.0 counts</a:t>
            </a:r>
            <a:endParaRPr lang="en-US" sz="3200" dirty="0"/>
          </a:p>
        </p:txBody>
      </p:sp>
      <p:cxnSp>
        <p:nvCxnSpPr>
          <p:cNvPr id="90" name="Straight Arrow Connector 89"/>
          <p:cNvCxnSpPr/>
          <p:nvPr/>
        </p:nvCxnSpPr>
        <p:spPr>
          <a:xfrm>
            <a:off x="6978686" y="3694176"/>
            <a:ext cx="1128994" cy="734325"/>
          </a:xfrm>
          <a:prstGeom prst="straightConnector1">
            <a:avLst/>
          </a:prstGeom>
          <a:ln>
            <a:tailEnd type="triangle" w="lg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867418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Production Goals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00E96-6F24-470B-A3E8-3FF23482DF00}" type="slidenum">
              <a:rPr lang="en-US" altLang="en-US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n-US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09600" y="1742740"/>
            <a:ext cx="10756392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/>
              <a:t>Production goals </a:t>
            </a:r>
            <a:r>
              <a:rPr lang="en-US" sz="3200" dirty="0" smtClean="0"/>
              <a:t>expected for examiners depend </a:t>
            </a:r>
            <a:r>
              <a:rPr lang="en-US" sz="3200" dirty="0"/>
              <a:t>on several factors: </a:t>
            </a:r>
          </a:p>
          <a:p>
            <a:pPr marL="914400" lvl="1" indent="-457200">
              <a:buFont typeface="Courier New" panose="02070309020205020404" pitchFamily="49" charset="0"/>
              <a:buChar char="o"/>
            </a:pPr>
            <a:r>
              <a:rPr lang="en-US" sz="3200" dirty="0"/>
              <a:t>“Examining Hours” per </a:t>
            </a:r>
            <a:r>
              <a:rPr lang="en-US" sz="3200" dirty="0" smtClean="0"/>
              <a:t>accounting periods </a:t>
            </a:r>
          </a:p>
          <a:p>
            <a:pPr marL="1371600" lvl="2" indent="-457200">
              <a:buFont typeface="Courier New" panose="02070309020205020404" pitchFamily="49" charset="0"/>
              <a:buChar char="o"/>
            </a:pPr>
            <a:r>
              <a:rPr lang="en-US" sz="3200" dirty="0" smtClean="0"/>
              <a:t>Every two weeks</a:t>
            </a:r>
          </a:p>
          <a:p>
            <a:pPr marL="1371600" lvl="2" indent="-457200">
              <a:buFont typeface="Courier New" panose="02070309020205020404" pitchFamily="49" charset="0"/>
              <a:buChar char="o"/>
            </a:pPr>
            <a:r>
              <a:rPr lang="en-US" sz="3200" dirty="0" smtClean="0"/>
              <a:t>Every quarter</a:t>
            </a:r>
          </a:p>
          <a:p>
            <a:pPr marL="1371600" lvl="2" indent="-457200">
              <a:buFont typeface="Courier New" panose="02070309020205020404" pitchFamily="49" charset="0"/>
              <a:buChar char="o"/>
            </a:pPr>
            <a:r>
              <a:rPr lang="en-US" sz="3200" dirty="0" smtClean="0"/>
              <a:t>Every Fiscal Year</a:t>
            </a:r>
            <a:endParaRPr lang="en-US" sz="3200" dirty="0"/>
          </a:p>
          <a:p>
            <a:pPr marL="914400" lvl="1" indent="-457200">
              <a:buFont typeface="Courier New" panose="02070309020205020404" pitchFamily="49" charset="0"/>
              <a:buChar char="o"/>
            </a:pPr>
            <a:r>
              <a:rPr lang="en-US" sz="3200" dirty="0" smtClean="0"/>
              <a:t>Technology complexity</a:t>
            </a:r>
            <a:endParaRPr lang="en-US" sz="3200" dirty="0"/>
          </a:p>
          <a:p>
            <a:pPr marL="914400" lvl="1" indent="-457200">
              <a:buFont typeface="Courier New" panose="02070309020205020404" pitchFamily="49" charset="0"/>
              <a:buChar char="o"/>
            </a:pPr>
            <a:r>
              <a:rPr lang="en-US" sz="3200" dirty="0"/>
              <a:t>Seniority</a:t>
            </a:r>
          </a:p>
        </p:txBody>
      </p:sp>
    </p:spTree>
    <p:extLst>
      <p:ext uri="{BB962C8B-B14F-4D97-AF65-F5344CB8AC3E}">
        <p14:creationId xmlns:p14="http://schemas.microsoft.com/office/powerpoint/2010/main" val="10888765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9"/>
          <p:cNvSpPr>
            <a:spLocks noGrp="1" noChangeArrowheads="1"/>
          </p:cNvSpPr>
          <p:nvPr>
            <p:ph idx="1"/>
          </p:nvPr>
        </p:nvSpPr>
        <p:spPr>
          <a:xfrm>
            <a:off x="1158240" y="1411224"/>
            <a:ext cx="4970711" cy="4861560"/>
          </a:xfrm>
          <a:solidFill>
            <a:schemeClr val="accent3">
              <a:lumMod val="20000"/>
              <a:lumOff val="80000"/>
            </a:schemeClr>
          </a:solidFill>
          <a:effectLst>
            <a:softEdge rad="63500"/>
          </a:effectLst>
        </p:spPr>
        <p:txBody>
          <a:bodyPr>
            <a:normAutofit lnSpcReduction="10000"/>
          </a:bodyPr>
          <a:lstStyle/>
          <a:p>
            <a:pPr marL="0" indent="0" algn="ctr" eaLnBrk="1" hangingPunct="1">
              <a:buNone/>
            </a:pPr>
            <a:r>
              <a:rPr lang="en-US" altLang="en-US" b="1" dirty="0" smtClean="0">
                <a:solidFill>
                  <a:srgbClr val="000000"/>
                </a:solidFill>
                <a:latin typeface="Segoe UI" panose="020B0502040204020203" pitchFamily="34" charset="0"/>
              </a:rPr>
              <a:t> </a:t>
            </a:r>
            <a:r>
              <a:rPr lang="en-US" altLang="en-US" b="1" u="sng" dirty="0">
                <a:solidFill>
                  <a:srgbClr val="000000"/>
                </a:solidFill>
                <a:latin typeface="Segoe UI" panose="020B0502040204020203" pitchFamily="34" charset="0"/>
              </a:rPr>
              <a:t>I</a:t>
            </a:r>
            <a:r>
              <a:rPr lang="en-US" altLang="en-US" b="1" u="sng" dirty="0" smtClean="0">
                <a:solidFill>
                  <a:srgbClr val="000000"/>
                </a:solidFill>
                <a:latin typeface="Segoe UI" panose="020B0502040204020203" pitchFamily="34" charset="0"/>
              </a:rPr>
              <a:t>ncludes</a:t>
            </a:r>
            <a:r>
              <a:rPr lang="en-US" altLang="en-US" b="1" dirty="0" smtClean="0">
                <a:solidFill>
                  <a:srgbClr val="000000"/>
                </a:solidFill>
                <a:latin typeface="Segoe UI" panose="020B0502040204020203" pitchFamily="34" charset="0"/>
              </a:rPr>
              <a:t> </a:t>
            </a:r>
          </a:p>
          <a:p>
            <a:r>
              <a:rPr lang="en-US" altLang="en-US" dirty="0" smtClean="0">
                <a:solidFill>
                  <a:srgbClr val="000000"/>
                </a:solidFill>
                <a:latin typeface="Segoe UI" panose="020B0502040204020203" pitchFamily="34" charset="0"/>
              </a:rPr>
              <a:t>All major examination activities</a:t>
            </a:r>
          </a:p>
          <a:p>
            <a:pPr lvl="2" eaLnBrk="1" hangingPunct="1"/>
            <a:r>
              <a:rPr lang="en-US" altLang="en-US" dirty="0">
                <a:solidFill>
                  <a:srgbClr val="000000"/>
                </a:solidFill>
                <a:latin typeface="Segoe UI" panose="020B0502040204020203" pitchFamily="34" charset="0"/>
              </a:rPr>
              <a:t>R</a:t>
            </a:r>
            <a:r>
              <a:rPr lang="en-US" altLang="en-US" dirty="0" smtClean="0">
                <a:solidFill>
                  <a:srgbClr val="000000"/>
                </a:solidFill>
                <a:latin typeface="Segoe UI" panose="020B0502040204020203" pitchFamily="34" charset="0"/>
              </a:rPr>
              <a:t>eviewing the application</a:t>
            </a:r>
          </a:p>
          <a:p>
            <a:pPr lvl="2" eaLnBrk="1" hangingPunct="1"/>
            <a:r>
              <a:rPr lang="en-US" altLang="en-US" dirty="0" smtClean="0">
                <a:solidFill>
                  <a:srgbClr val="000000"/>
                </a:solidFill>
                <a:latin typeface="Segoe UI" panose="020B0502040204020203" pitchFamily="34" charset="0"/>
              </a:rPr>
              <a:t>Analyzing the claims</a:t>
            </a:r>
          </a:p>
          <a:p>
            <a:pPr lvl="2" eaLnBrk="1" hangingPunct="1"/>
            <a:r>
              <a:rPr lang="en-US" altLang="en-US" dirty="0" smtClean="0">
                <a:solidFill>
                  <a:srgbClr val="000000"/>
                </a:solidFill>
                <a:latin typeface="Segoe UI" panose="020B0502040204020203" pitchFamily="34" charset="0"/>
              </a:rPr>
              <a:t>Searching the prior art</a:t>
            </a:r>
          </a:p>
          <a:p>
            <a:pPr lvl="2" eaLnBrk="1" hangingPunct="1"/>
            <a:r>
              <a:rPr lang="en-US" altLang="en-US" dirty="0" smtClean="0">
                <a:solidFill>
                  <a:srgbClr val="000000"/>
                </a:solidFill>
                <a:latin typeface="Segoe UI" panose="020B0502040204020203" pitchFamily="34" charset="0"/>
              </a:rPr>
              <a:t>Considering prior art</a:t>
            </a:r>
          </a:p>
          <a:p>
            <a:pPr lvl="2" eaLnBrk="1" hangingPunct="1"/>
            <a:r>
              <a:rPr lang="en-US" altLang="en-US" dirty="0" smtClean="0">
                <a:solidFill>
                  <a:srgbClr val="000000"/>
                </a:solidFill>
                <a:latin typeface="Segoe UI" panose="020B0502040204020203" pitchFamily="34" charset="0"/>
              </a:rPr>
              <a:t>Consulting with colleagues</a:t>
            </a:r>
          </a:p>
          <a:p>
            <a:pPr lvl="2" eaLnBrk="1" hangingPunct="1"/>
            <a:r>
              <a:rPr lang="en-US" altLang="en-US" dirty="0" smtClean="0">
                <a:solidFill>
                  <a:srgbClr val="000000"/>
                </a:solidFill>
                <a:latin typeface="Segoe UI" panose="020B0502040204020203" pitchFamily="34" charset="0"/>
              </a:rPr>
              <a:t>Writing office actions</a:t>
            </a:r>
          </a:p>
          <a:p>
            <a:pPr lvl="2" eaLnBrk="1" hangingPunct="1"/>
            <a:r>
              <a:rPr lang="en-US" altLang="en-US" dirty="0" smtClean="0">
                <a:solidFill>
                  <a:srgbClr val="000000"/>
                </a:solidFill>
                <a:latin typeface="Segoe UI" panose="020B0502040204020203" pitchFamily="34" charset="0"/>
              </a:rPr>
              <a:t>Addressing applicant’s responses</a:t>
            </a:r>
          </a:p>
          <a:p>
            <a:pPr lvl="1" eaLnBrk="1" hangingPunct="1"/>
            <a:endParaRPr lang="en-US" altLang="en-US" dirty="0" smtClean="0">
              <a:solidFill>
                <a:srgbClr val="000000"/>
              </a:solidFill>
              <a:latin typeface="Segoe UI" panose="020B0502040204020203" pitchFamily="34" charset="0"/>
            </a:endParaRPr>
          </a:p>
        </p:txBody>
      </p:sp>
      <p:sp>
        <p:nvSpPr>
          <p:cNvPr id="13315" name="Rectangle 8"/>
          <p:cNvSpPr>
            <a:spLocks noGrp="1" noChangeArrowheads="1"/>
          </p:cNvSpPr>
          <p:nvPr>
            <p:ph type="title"/>
          </p:nvPr>
        </p:nvSpPr>
        <p:spPr>
          <a:xfrm>
            <a:off x="1158240" y="453391"/>
            <a:ext cx="9875520" cy="872490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solidFill>
                  <a:srgbClr val="000000"/>
                </a:solidFill>
                <a:latin typeface="Segoe UI" panose="020B0502040204020203" pitchFamily="34" charset="0"/>
              </a:rPr>
              <a:t>Production Goals: Examining Hours</a:t>
            </a:r>
            <a:endParaRPr lang="en-US" altLang="en-US" dirty="0">
              <a:solidFill>
                <a:srgbClr val="000000"/>
              </a:solidFill>
              <a:latin typeface="Segoe UI" panose="020B0502040204020203" pitchFamily="34" charset="0"/>
            </a:endParaRPr>
          </a:p>
        </p:txBody>
      </p:sp>
      <p:sp>
        <p:nvSpPr>
          <p:cNvPr id="13318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36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891540" indent="-342900">
              <a:spcBef>
                <a:spcPct val="20000"/>
              </a:spcBef>
              <a:buFont typeface="Arial" panose="020B0604020202020204" pitchFamily="34" charset="0"/>
              <a:buChar char="–"/>
              <a:defRPr sz="288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371600" indent="-27432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920240" indent="-27432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468880" indent="-27432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3017520" indent="-27432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3566160" indent="-27432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4114800" indent="-27432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4663440" indent="-27432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D440E2B-E312-4B7C-9694-F5C77EB4DEC1}" type="slidenum">
              <a:rPr lang="en-US" altLang="en-US" sz="144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440">
              <a:solidFill>
                <a:srgbClr val="898989"/>
              </a:solidFill>
            </a:endParaRPr>
          </a:p>
        </p:txBody>
      </p:sp>
      <p:sp>
        <p:nvSpPr>
          <p:cNvPr id="6" name="Rectangle 9"/>
          <p:cNvSpPr txBox="1">
            <a:spLocks noChangeArrowheads="1"/>
          </p:cNvSpPr>
          <p:nvPr/>
        </p:nvSpPr>
        <p:spPr>
          <a:xfrm>
            <a:off x="6402997" y="1411224"/>
            <a:ext cx="4970711" cy="486156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effectLst>
            <a:softEdge rad="63500"/>
          </a:effectLst>
        </p:spPr>
        <p:txBody>
          <a:bodyPr vert="horz" lIns="91440" tIns="45720" rIns="91440" bIns="45720" rtlCol="0">
            <a:normAutofit/>
          </a:bodyPr>
          <a:lstStyle>
            <a:lvl1pPr marL="411480" indent="-411480" algn="l" defTabSz="548640" rtl="0" eaLnBrk="1" latinLnBrk="0" hangingPunct="1">
              <a:spcBef>
                <a:spcPct val="20000"/>
              </a:spcBef>
              <a:buFont typeface="Arial"/>
              <a:buChar char="•"/>
              <a:defRPr sz="3360" kern="1200">
                <a:solidFill>
                  <a:schemeClr val="tx1"/>
                </a:solidFill>
                <a:latin typeface="Segoe UI"/>
                <a:ea typeface="+mn-ea"/>
                <a:cs typeface="+mn-cs"/>
              </a:defRPr>
            </a:lvl1pPr>
            <a:lvl2pPr marL="821056" indent="-342900" algn="l" defTabSz="548640" rtl="0" eaLnBrk="1" latinLnBrk="0" hangingPunct="1">
              <a:spcBef>
                <a:spcPct val="20000"/>
              </a:spcBef>
              <a:buFont typeface="Arial"/>
              <a:buChar char="–"/>
              <a:defRPr sz="2880" kern="1200">
                <a:solidFill>
                  <a:schemeClr val="tx1"/>
                </a:solidFill>
                <a:latin typeface="Segoe UI"/>
                <a:ea typeface="+mn-ea"/>
                <a:cs typeface="+mn-cs"/>
              </a:defRPr>
            </a:lvl2pPr>
            <a:lvl3pPr marL="1097280" indent="-274320" algn="l" defTabSz="54864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Segoe UI"/>
                <a:ea typeface="+mn-ea"/>
                <a:cs typeface="+mn-cs"/>
              </a:defRPr>
            </a:lvl3pPr>
            <a:lvl4pPr marL="1514476" indent="-274320" algn="l" defTabSz="548640" rtl="0" eaLnBrk="1" latinLnBrk="0" hangingPunct="1">
              <a:spcBef>
                <a:spcPct val="20000"/>
              </a:spcBef>
              <a:buFont typeface="Arial"/>
              <a:buChar char="–"/>
              <a:defRPr sz="2160" kern="1200">
                <a:solidFill>
                  <a:schemeClr val="tx1"/>
                </a:solidFill>
                <a:latin typeface="Segoe UI"/>
                <a:ea typeface="+mn-ea"/>
                <a:cs typeface="+mn-cs"/>
              </a:defRPr>
            </a:lvl4pPr>
            <a:lvl5pPr marL="1849756" indent="-274320" algn="l" defTabSz="548640" rtl="0" eaLnBrk="1" latinLnBrk="0" hangingPunct="1">
              <a:spcBef>
                <a:spcPct val="20000"/>
              </a:spcBef>
              <a:buFont typeface="Arial"/>
              <a:buChar char="»"/>
              <a:defRPr sz="2160" kern="1200">
                <a:solidFill>
                  <a:schemeClr val="tx1"/>
                </a:solidFill>
                <a:latin typeface="Segoe UI"/>
                <a:ea typeface="+mn-ea"/>
                <a:cs typeface="+mn-cs"/>
              </a:defRPr>
            </a:lvl5pPr>
            <a:lvl6pPr marL="3017520" indent="-274320" algn="l" defTabSz="54864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566160" indent="-274320" algn="l" defTabSz="54864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114800" indent="-274320" algn="l" defTabSz="54864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663440" indent="-274320" algn="l" defTabSz="54864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altLang="en-US" dirty="0" smtClean="0">
                <a:solidFill>
                  <a:srgbClr val="000000"/>
                </a:solidFill>
                <a:latin typeface="Segoe UI" panose="020B0502040204020203" pitchFamily="34" charset="0"/>
              </a:rPr>
              <a:t> </a:t>
            </a:r>
            <a:r>
              <a:rPr lang="en-US" altLang="en-US" b="1" u="sng" dirty="0">
                <a:solidFill>
                  <a:srgbClr val="000000"/>
                </a:solidFill>
                <a:latin typeface="Segoe UI" panose="020B0502040204020203" pitchFamily="34" charset="0"/>
              </a:rPr>
              <a:t>E</a:t>
            </a:r>
            <a:r>
              <a:rPr lang="en-US" altLang="en-US" b="1" u="sng" dirty="0" smtClean="0">
                <a:solidFill>
                  <a:srgbClr val="000000"/>
                </a:solidFill>
                <a:latin typeface="Segoe UI" panose="020B0502040204020203" pitchFamily="34" charset="0"/>
              </a:rPr>
              <a:t>xcludes</a:t>
            </a:r>
            <a:r>
              <a:rPr lang="en-US" altLang="en-US" b="1" dirty="0" smtClean="0">
                <a:solidFill>
                  <a:srgbClr val="000000"/>
                </a:solidFill>
                <a:latin typeface="Segoe UI" panose="020B0502040204020203" pitchFamily="34" charset="0"/>
              </a:rPr>
              <a:t> </a:t>
            </a:r>
          </a:p>
          <a:p>
            <a:pPr marL="742950" lvl="2" indent="-342900"/>
            <a:r>
              <a:rPr lang="en-US" altLang="en-US" dirty="0">
                <a:solidFill>
                  <a:srgbClr val="000000"/>
                </a:solidFill>
                <a:latin typeface="Segoe UI" panose="020B0502040204020203" pitchFamily="34" charset="0"/>
              </a:rPr>
              <a:t>L</a:t>
            </a:r>
            <a:r>
              <a:rPr lang="en-US" altLang="en-US" dirty="0" smtClean="0">
                <a:solidFill>
                  <a:srgbClr val="000000"/>
                </a:solidFill>
                <a:latin typeface="Segoe UI" panose="020B0502040204020203" pitchFamily="34" charset="0"/>
              </a:rPr>
              <a:t>eave </a:t>
            </a:r>
            <a:r>
              <a:rPr lang="en-US" altLang="en-US" dirty="0">
                <a:solidFill>
                  <a:srgbClr val="000000"/>
                </a:solidFill>
                <a:latin typeface="Segoe UI" panose="020B0502040204020203" pitchFamily="34" charset="0"/>
              </a:rPr>
              <a:t>and </a:t>
            </a:r>
            <a:r>
              <a:rPr lang="en-US" altLang="en-US" dirty="0" smtClean="0">
                <a:solidFill>
                  <a:srgbClr val="000000"/>
                </a:solidFill>
                <a:latin typeface="Segoe UI" panose="020B0502040204020203" pitchFamily="34" charset="0"/>
              </a:rPr>
              <a:t>holidays</a:t>
            </a:r>
          </a:p>
          <a:p>
            <a:pPr marL="742950" lvl="2" indent="-342900"/>
            <a:r>
              <a:rPr lang="en-US" altLang="en-US" dirty="0" smtClean="0">
                <a:solidFill>
                  <a:srgbClr val="000000"/>
                </a:solidFill>
                <a:latin typeface="Segoe UI" panose="020B0502040204020203" pitchFamily="34" charset="0"/>
              </a:rPr>
              <a:t>Training</a:t>
            </a:r>
            <a:endParaRPr lang="en-US" altLang="en-US" dirty="0">
              <a:solidFill>
                <a:srgbClr val="000000"/>
              </a:solidFill>
              <a:latin typeface="Segoe UI" panose="020B0502040204020203" pitchFamily="34" charset="0"/>
            </a:endParaRPr>
          </a:p>
          <a:p>
            <a:pPr marL="742950" lvl="2" indent="-342900"/>
            <a:r>
              <a:rPr lang="en-US" altLang="en-US" dirty="0" smtClean="0">
                <a:solidFill>
                  <a:srgbClr val="000000"/>
                </a:solidFill>
                <a:latin typeface="Segoe UI" panose="020B0502040204020203" pitchFamily="34" charset="0"/>
              </a:rPr>
              <a:t>Staff meetings</a:t>
            </a:r>
          </a:p>
          <a:p>
            <a:pPr marL="742950" lvl="2" indent="-342900"/>
            <a:r>
              <a:rPr lang="en-US" altLang="en-US" dirty="0" smtClean="0">
                <a:solidFill>
                  <a:srgbClr val="000000"/>
                </a:solidFill>
                <a:latin typeface="Segoe UI" panose="020B0502040204020203" pitchFamily="34" charset="0"/>
              </a:rPr>
              <a:t>Programs </a:t>
            </a:r>
            <a:r>
              <a:rPr lang="en-US" altLang="en-US" dirty="0">
                <a:solidFill>
                  <a:srgbClr val="000000"/>
                </a:solidFill>
                <a:latin typeface="Segoe UI" panose="020B0502040204020203" pitchFamily="34" charset="0"/>
              </a:rPr>
              <a:t>where examiners receive additional time </a:t>
            </a:r>
            <a:r>
              <a:rPr lang="en-US" altLang="en-US" dirty="0" smtClean="0">
                <a:solidFill>
                  <a:srgbClr val="000000"/>
                </a:solidFill>
                <a:latin typeface="Segoe UI" panose="020B0502040204020203" pitchFamily="34" charset="0"/>
              </a:rPr>
              <a:t>(AFCP2.0, QPIDS, etc.)</a:t>
            </a:r>
            <a:endParaRPr lang="en-US" altLang="en-US" dirty="0">
              <a:solidFill>
                <a:srgbClr val="000000"/>
              </a:solidFill>
              <a:latin typeface="Segoe UI" panose="020B0502040204020203" pitchFamily="34" charset="0"/>
            </a:endParaRPr>
          </a:p>
          <a:p>
            <a:endParaRPr lang="en-US" altLang="en-US" dirty="0">
              <a:solidFill>
                <a:srgbClr val="000000"/>
              </a:solidFill>
              <a:latin typeface="Segoe UI" panose="020B0502040204020203" pitchFamily="34" charset="0"/>
            </a:endParaRPr>
          </a:p>
          <a:p>
            <a:pPr lvl="1"/>
            <a:endParaRPr lang="en-US" altLang="en-US" dirty="0" smtClean="0">
              <a:solidFill>
                <a:srgbClr val="000000"/>
              </a:solidFill>
              <a:latin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395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A454B-C859-4892-B9FA-68B588C9F5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133527" y="1756291"/>
            <a:ext cx="9875520" cy="4964549"/>
          </a:xfrm>
        </p:spPr>
        <p:txBody>
          <a:bodyPr>
            <a:normAutofit lnSpcReduction="10000"/>
          </a:bodyPr>
          <a:lstStyle/>
          <a:p>
            <a:r>
              <a:rPr lang="en-US" sz="2400" dirty="0" smtClean="0"/>
              <a:t>The </a:t>
            </a:r>
            <a:r>
              <a:rPr lang="en-US" sz="2400" b="1" dirty="0" smtClean="0"/>
              <a:t>Technology Complexity </a:t>
            </a:r>
            <a:r>
              <a:rPr lang="en-US" sz="2400" dirty="0"/>
              <a:t>of an application </a:t>
            </a:r>
            <a:r>
              <a:rPr lang="en-US" sz="2400" dirty="0" smtClean="0"/>
              <a:t>designates the amount of time the examiner is given. 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/>
          </a:p>
          <a:p>
            <a:r>
              <a:rPr lang="en-US" sz="2400" dirty="0" smtClean="0"/>
              <a:t>The </a:t>
            </a:r>
            <a:r>
              <a:rPr lang="en-US" sz="2400" b="1" dirty="0" smtClean="0"/>
              <a:t>seniority </a:t>
            </a:r>
            <a:r>
              <a:rPr lang="en-US" sz="2400" dirty="0" smtClean="0"/>
              <a:t>influences expected production; senior examiners are expected to produce more work than junior examiners.</a:t>
            </a:r>
          </a:p>
          <a:p>
            <a:r>
              <a:rPr lang="en-US" sz="2400" dirty="0" smtClean="0"/>
              <a:t>There are as many as nine different levels of seniority</a:t>
            </a:r>
            <a:endParaRPr lang="en-US" sz="2400" dirty="0"/>
          </a:p>
          <a:p>
            <a:endParaRPr lang="en-US" sz="2400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Production Goals: Technology and Seniority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8270056" y="2690069"/>
            <a:ext cx="2451697" cy="2448053"/>
            <a:chOff x="1259656" y="2690069"/>
            <a:chExt cx="2451697" cy="2448053"/>
          </a:xfrm>
        </p:grpSpPr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43557" y="2690069"/>
              <a:ext cx="1483895" cy="1483895"/>
            </a:xfrm>
            <a:prstGeom prst="rect">
              <a:avLst/>
            </a:prstGeom>
          </p:spPr>
        </p:pic>
        <p:sp>
          <p:nvSpPr>
            <p:cNvPr id="2" name="TextBox 1"/>
            <p:cNvSpPr txBox="1"/>
            <p:nvPr/>
          </p:nvSpPr>
          <p:spPr>
            <a:xfrm>
              <a:off x="1259656" y="4491791"/>
              <a:ext cx="2451697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 smtClean="0"/>
                <a:t>27.7 hours/BD</a:t>
              </a:r>
            </a:p>
            <a:p>
              <a:pPr algn="ctr"/>
              <a:r>
                <a:rPr lang="en-US" dirty="0" smtClean="0"/>
                <a:t>Satellite communication</a:t>
              </a:r>
              <a:endParaRPr lang="en-US" dirty="0"/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1824476" y="2950361"/>
            <a:ext cx="1535293" cy="2187761"/>
            <a:chOff x="4744139" y="2950361"/>
            <a:chExt cx="1535293" cy="2187761"/>
          </a:xfrm>
        </p:grpSpPr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44036" y="2950361"/>
              <a:ext cx="935499" cy="1405070"/>
            </a:xfrm>
            <a:prstGeom prst="rect">
              <a:avLst/>
            </a:prstGeom>
          </p:spPr>
        </p:pic>
        <p:sp>
          <p:nvSpPr>
            <p:cNvPr id="9" name="TextBox 8"/>
            <p:cNvSpPr txBox="1"/>
            <p:nvPr/>
          </p:nvSpPr>
          <p:spPr>
            <a:xfrm>
              <a:off x="4744139" y="4491791"/>
              <a:ext cx="1535293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 smtClean="0"/>
                <a:t>16.6 hours/BD</a:t>
              </a:r>
            </a:p>
            <a:p>
              <a:pPr algn="ctr"/>
              <a:r>
                <a:rPr lang="en-US" dirty="0" smtClean="0"/>
                <a:t>Fishing lures</a:t>
              </a:r>
              <a:endParaRPr lang="en-US" dirty="0"/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4834004" y="2833715"/>
            <a:ext cx="1828800" cy="2304407"/>
            <a:chOff x="8376133" y="2833715"/>
            <a:chExt cx="1828800" cy="2304407"/>
          </a:xfrm>
        </p:grpSpPr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76133" y="2833715"/>
              <a:ext cx="1828800" cy="1340249"/>
            </a:xfrm>
            <a:prstGeom prst="rect">
              <a:avLst/>
            </a:prstGeom>
          </p:spPr>
        </p:pic>
        <p:sp>
          <p:nvSpPr>
            <p:cNvPr id="11" name="TextBox 10"/>
            <p:cNvSpPr txBox="1"/>
            <p:nvPr/>
          </p:nvSpPr>
          <p:spPr>
            <a:xfrm>
              <a:off x="8439531" y="4491791"/>
              <a:ext cx="1702004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 smtClean="0"/>
                <a:t>25.9 hours/BD</a:t>
              </a:r>
            </a:p>
            <a:p>
              <a:pPr algn="ctr"/>
              <a:r>
                <a:rPr lang="en-US" dirty="0" smtClean="0"/>
                <a:t>Immunotherapy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880287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3_OPT-template-4-20-2015">
  <a:themeElements>
    <a:clrScheme name="USPTO Brand 1">
      <a:dk1>
        <a:sysClr val="windowText" lastClr="000000"/>
      </a:dk1>
      <a:lt1>
        <a:sysClr val="window" lastClr="FFFFFF"/>
      </a:lt1>
      <a:dk2>
        <a:srgbClr val="004C97"/>
      </a:dk2>
      <a:lt2>
        <a:srgbClr val="D9D9D6"/>
      </a:lt2>
      <a:accent1>
        <a:srgbClr val="1596D1"/>
      </a:accent1>
      <a:accent2>
        <a:srgbClr val="AC2B37"/>
      </a:accent2>
      <a:accent3>
        <a:srgbClr val="88A620"/>
      </a:accent3>
      <a:accent4>
        <a:srgbClr val="6B2F75"/>
      </a:accent4>
      <a:accent5>
        <a:srgbClr val="97B8D4"/>
      </a:accent5>
      <a:accent6>
        <a:srgbClr val="C88242"/>
      </a:accent6>
      <a:hlink>
        <a:srgbClr val="004C97"/>
      </a:hlink>
      <a:folHlink>
        <a:srgbClr val="3C1053"/>
      </a:folHlink>
    </a:clrScheme>
    <a:fontScheme name="USPTO Brand 1">
      <a:majorFont>
        <a:latin typeface="Segoe UI Semibold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593</TotalTime>
  <Words>706</Words>
  <Application>Microsoft Office PowerPoint</Application>
  <PresentationFormat>Custom</PresentationFormat>
  <Paragraphs>197</Paragraphs>
  <Slides>16</Slides>
  <Notes>16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3_OPT-template-4-20-2015</vt:lpstr>
      <vt:lpstr>PowerPoint Presentation</vt:lpstr>
      <vt:lpstr>Examination Time and the Production System</vt:lpstr>
      <vt:lpstr>What do Examiners need to balance?</vt:lpstr>
      <vt:lpstr>Examiner Performance Appraisal Plan</vt:lpstr>
      <vt:lpstr>Examiner Dockets have Competing Priorities</vt:lpstr>
      <vt:lpstr>Production System:  Counts Awarded Throughout Prosecution</vt:lpstr>
      <vt:lpstr>Production Goals</vt:lpstr>
      <vt:lpstr>Production Goals: Examining Hours</vt:lpstr>
      <vt:lpstr>Production Goals: Technology and Seniority</vt:lpstr>
      <vt:lpstr>Production Goal Calculation: Expected Production Units For 100% of Goal</vt:lpstr>
      <vt:lpstr>Example:  100% Bi-Weekly Production Goal for GS-7, GS-12 and GS-14 Examiners:</vt:lpstr>
      <vt:lpstr>Examiners balance multiple priorities</vt:lpstr>
      <vt:lpstr>Workflow (Docket Management System)</vt:lpstr>
      <vt:lpstr>Docket Management Scores - General</vt:lpstr>
      <vt:lpstr>Summary</vt:lpstr>
      <vt:lpstr>PowerPoint Presentation</vt:lpstr>
    </vt:vector>
  </TitlesOfParts>
  <Company>U.S. Patent and Trademark Office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Examiner Time is Allocated</dc:title>
  <dc:creator>Colleen.Matthews@USPTO.GOV</dc:creator>
  <cp:lastModifiedBy>Temp</cp:lastModifiedBy>
  <cp:revision>79</cp:revision>
  <dcterms:created xsi:type="dcterms:W3CDTF">2016-08-30T18:58:58Z</dcterms:created>
  <dcterms:modified xsi:type="dcterms:W3CDTF">2016-09-08T16:59:00Z</dcterms:modified>
</cp:coreProperties>
</file>