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6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D83D6FB4-6131-4B8D-B64B-F90FDDCBD693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8A5E6595-29B7-4668-9CA4-ACCB66016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32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D6FB4-6131-4B8D-B64B-F90FDDCBD693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E6595-29B7-4668-9CA4-ACCB66016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82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D6FB4-6131-4B8D-B64B-F90FDDCBD693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E6595-29B7-4668-9CA4-ACCB66016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050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D6FB4-6131-4B8D-B64B-F90FDDCBD693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E6595-29B7-4668-9CA4-ACCB66016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043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D6FB4-6131-4B8D-B64B-F90FDDCBD693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E6595-29B7-4668-9CA4-ACCB66016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305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D6FB4-6131-4B8D-B64B-F90FDDCBD693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E6595-29B7-4668-9CA4-ACCB66016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871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D6FB4-6131-4B8D-B64B-F90FDDCBD693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E6595-29B7-4668-9CA4-ACCB66016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754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D6FB4-6131-4B8D-B64B-F90FDDCBD693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E6595-29B7-4668-9CA4-ACCB66016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781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D6FB4-6131-4B8D-B64B-F90FDDCBD693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E6595-29B7-4668-9CA4-ACCB66016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333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3D6FB4-6131-4B8D-B64B-F90FDDCBD693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8A5E6595-29B7-4668-9CA4-ACCB66016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604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D83D6FB4-6131-4B8D-B64B-F90FDDCBD693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8A5E6595-29B7-4668-9CA4-ACCB66016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6787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D83D6FB4-6131-4B8D-B64B-F90FDDCBD693}" type="datetimeFigureOut">
              <a:rPr lang="en-US" smtClean="0"/>
              <a:t>3/23/2018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8A5E6595-29B7-4668-9CA4-ACCB66016E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670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3" r:id="rId1"/>
    <p:sldLayoutId id="2147483884" r:id="rId2"/>
    <p:sldLayoutId id="2147483885" r:id="rId3"/>
    <p:sldLayoutId id="2147483886" r:id="rId4"/>
    <p:sldLayoutId id="2147483887" r:id="rId5"/>
    <p:sldLayoutId id="2147483888" r:id="rId6"/>
    <p:sldLayoutId id="2147483889" r:id="rId7"/>
    <p:sldLayoutId id="2147483890" r:id="rId8"/>
    <p:sldLayoutId id="2147483891" r:id="rId9"/>
    <p:sldLayoutId id="2147483892" r:id="rId10"/>
    <p:sldLayoutId id="214748389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900">
            <a:alpha val="7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EAF619-D1D3-45F5-8A41-E2716AD0F3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1447800"/>
            <a:ext cx="10074729" cy="3329581"/>
          </a:xfrm>
        </p:spPr>
        <p:txBody>
          <a:bodyPr/>
          <a:lstStyle/>
          <a:p>
            <a:r>
              <a:rPr lang="en-US" sz="6600" dirty="0"/>
              <a:t>Growing Movement:  </a:t>
            </a:r>
            <a:r>
              <a:rPr lang="en-US" sz="6000" dirty="0"/>
              <a:t>Leadership Development </a:t>
            </a:r>
            <a:br>
              <a:rPr lang="en-US" sz="6000" dirty="0"/>
            </a:br>
            <a:r>
              <a:rPr lang="en-US" sz="6000" dirty="0"/>
              <a:t>in Law Schools</a:t>
            </a:r>
          </a:p>
        </p:txBody>
      </p:sp>
    </p:spTree>
    <p:extLst>
      <p:ext uri="{BB962C8B-B14F-4D97-AF65-F5344CB8AC3E}">
        <p14:creationId xmlns:p14="http://schemas.microsoft.com/office/powerpoint/2010/main" val="15701702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35D0F5-CCE4-4FBE-94CD-7DE93D6DF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2167" y="2011680"/>
            <a:ext cx="11589834" cy="1658198"/>
          </a:xfrm>
        </p:spPr>
        <p:txBody>
          <a:bodyPr>
            <a:noAutofit/>
          </a:bodyPr>
          <a:lstStyle/>
          <a:p>
            <a:br>
              <a:rPr lang="en-US" sz="7200" b="1" dirty="0"/>
            </a:br>
            <a:r>
              <a:rPr lang="en-US" sz="13800" b="1" dirty="0"/>
              <a:t>Access to Justice</a:t>
            </a:r>
            <a:r>
              <a:rPr lang="en-US" sz="8000" b="1" dirty="0"/>
              <a:t>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E6A427E-0FC4-4FD0-8F3A-388E63D3D511}"/>
              </a:ext>
            </a:extLst>
          </p:cNvPr>
          <p:cNvSpPr/>
          <p:nvPr/>
        </p:nvSpPr>
        <p:spPr>
          <a:xfrm>
            <a:off x="2749051" y="2011680"/>
            <a:ext cx="6604693" cy="2646878"/>
          </a:xfrm>
          <a:prstGeom prst="rect">
            <a:avLst/>
          </a:prstGeom>
          <a:noFill/>
          <a:ln>
            <a:noFill/>
            <a:prstDash val="solid"/>
          </a:ln>
          <a:scene3d>
            <a:camera prst="isometricOffAxis1Right"/>
            <a:lightRig rig="threePt" dir="t"/>
          </a:scene3d>
        </p:spPr>
        <p:txBody>
          <a:bodyPr wrap="none" lIns="91440" tIns="45720" rIns="91440" bIns="45720">
            <a:spAutoFit/>
            <a:scene3d>
              <a:camera prst="isometricOffAxis1Righ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16600" b="1" dirty="0">
                <a:ln/>
                <a:solidFill>
                  <a:srgbClr val="FF0000"/>
                </a:solidFill>
                <a:effectLst>
                  <a:outerShdw blurRad="50800" dist="38100" dir="10800000" algn="r" rotWithShape="0">
                    <a:prstClr val="black">
                      <a:alpha val="40000"/>
                    </a:prstClr>
                  </a:outerShdw>
                </a:effectLst>
              </a:rPr>
              <a:t>DENIED</a:t>
            </a:r>
          </a:p>
        </p:txBody>
      </p:sp>
    </p:spTree>
    <p:extLst>
      <p:ext uri="{BB962C8B-B14F-4D97-AF65-F5344CB8AC3E}">
        <p14:creationId xmlns:p14="http://schemas.microsoft.com/office/powerpoint/2010/main" val="31929779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02B02-6E22-458A-A63D-9A298B973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Alternatives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87BF22-8EE0-49B1-A4DA-97F582ADF3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Private entities are filling the void</a:t>
            </a:r>
          </a:p>
          <a:p>
            <a:r>
              <a:rPr lang="en-US" dirty="0"/>
              <a:t> 	- mandatory arbitration </a:t>
            </a:r>
          </a:p>
          <a:p>
            <a:r>
              <a:rPr lang="en-US" dirty="0"/>
              <a:t> 	- private judges for hire</a:t>
            </a:r>
          </a:p>
          <a:p>
            <a:r>
              <a:rPr lang="en-US" dirty="0"/>
              <a:t> 	- online legal services</a:t>
            </a:r>
          </a:p>
        </p:txBody>
      </p:sp>
    </p:spTree>
    <p:extLst>
      <p:ext uri="{BB962C8B-B14F-4D97-AF65-F5344CB8AC3E}">
        <p14:creationId xmlns:p14="http://schemas.microsoft.com/office/powerpoint/2010/main" val="6668689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3A1901-28E0-4D76-A4F0-0D9619E2BF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606" y="0"/>
            <a:ext cx="10772775" cy="1658198"/>
          </a:xfrm>
        </p:spPr>
        <p:txBody>
          <a:bodyPr/>
          <a:lstStyle/>
          <a:p>
            <a:r>
              <a:rPr lang="en-US" dirty="0"/>
              <a:t>Impact on Society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0A3D41-A31B-4F36-9DA5-1ECBFF4DB1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606" y="1364909"/>
            <a:ext cx="11207292" cy="5258915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b="1" dirty="0"/>
              <a:t>Not sufficiently democratic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No guarantee a transparent and impartial process. 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Not necessarily bound by existing law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dirty="0"/>
              <a:t>Do they contribute to creating new law and shaping 21st century justice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b="1" dirty="0"/>
              <a:t>Threaten to erode a publicly accessible body of law governing civil cases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Fewer common law precedents </a:t>
            </a:r>
          </a:p>
          <a:p>
            <a:pPr lvl="1">
              <a:lnSpc>
                <a:spcPct val="120000"/>
              </a:lnSpc>
              <a:spcAft>
                <a:spcPts val="1200"/>
              </a:spcAft>
            </a:pPr>
            <a:r>
              <a:rPr lang="en-US" dirty="0"/>
              <a:t>lessened standards for negotiating civil transactions or conforming their conduct in a responsible manner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b="1" dirty="0"/>
              <a:t>Undermines legislative and executive branches of government 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Can’t respond to developing societal circumstances if claims not filed in state courts</a:t>
            </a:r>
          </a:p>
        </p:txBody>
      </p:sp>
    </p:spTree>
    <p:extLst>
      <p:ext uri="{BB962C8B-B14F-4D97-AF65-F5344CB8AC3E}">
        <p14:creationId xmlns:p14="http://schemas.microsoft.com/office/powerpoint/2010/main" val="29385801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6B2182-C9E4-4781-96BC-B350E0879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Impact on the Legal Profession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62E17B-6702-4BBB-8F32-D648815BF4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274" y="2658451"/>
            <a:ext cx="10753725" cy="3766185"/>
          </a:xfrm>
        </p:spPr>
        <p:txBody>
          <a:bodyPr/>
          <a:lstStyle/>
          <a:p>
            <a:r>
              <a:rPr lang="en-US" sz="4800" dirty="0">
                <a:latin typeface="Calibri" panose="020F0502020204030204" pitchFamily="34" charset="0"/>
              </a:rPr>
              <a:t>Relevance &amp; Influence</a:t>
            </a:r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12831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61BE86-1A1C-4EC6-919E-DD319DFC2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Civil Justice Initiative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F41153-82A3-45E1-B249-70D2438C5D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Recommendation to Conference of Chief Justices:</a:t>
            </a:r>
          </a:p>
          <a:p>
            <a:pPr marL="0" indent="0">
              <a:buNone/>
            </a:pPr>
            <a:r>
              <a:rPr lang="en-US" dirty="0"/>
              <a:t>	1. Initial Triage – Right-size case management:</a:t>
            </a:r>
          </a:p>
          <a:p>
            <a:pPr marL="1895475" lvl="2" indent="-547688"/>
            <a:r>
              <a:rPr lang="en-US" sz="2400" dirty="0"/>
              <a:t>Quick processes of uncomplicated matters</a:t>
            </a:r>
          </a:p>
          <a:p>
            <a:pPr marL="1895475" lvl="2" indent="-547688"/>
            <a:r>
              <a:rPr lang="en-US" sz="2400" dirty="0"/>
              <a:t>Intense oversight  for complex matter</a:t>
            </a:r>
          </a:p>
          <a:p>
            <a:pPr lvl="1"/>
            <a:endParaRPr lang="en-US" sz="2800" dirty="0"/>
          </a:p>
          <a:p>
            <a:pPr marL="4572" lvl="1" indent="0">
              <a:buNone/>
            </a:pPr>
            <a:r>
              <a:rPr lang="en-US" dirty="0"/>
              <a:t>	2. Specialized Courts – expertise and efficiencies</a:t>
            </a:r>
          </a:p>
          <a:p>
            <a:pPr lvl="1"/>
            <a:endParaRPr lang="en-US" dirty="0"/>
          </a:p>
          <a:p>
            <a:pPr marL="914400" lvl="1" indent="-914400"/>
            <a:r>
              <a:rPr lang="en-US" dirty="0"/>
              <a:t>3. Quick disposition for uncontested docket</a:t>
            </a:r>
            <a:br>
              <a:rPr lang="en-US" dirty="0"/>
            </a:b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355690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C2249-D30E-4A3F-B4DA-AFFD839DEA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How can we help?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2D652E-BEBF-44B6-90B5-5A71568D79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Strong leadership and bold action are needed to transform our system for the 21st century while preserving the best of our 200-year tradition. </a:t>
            </a:r>
          </a:p>
          <a:p>
            <a:endParaRPr lang="en-US" dirty="0"/>
          </a:p>
          <a:p>
            <a:r>
              <a:rPr lang="en-US" dirty="0"/>
              <a:t>Our democracy depends on it.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524049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A22E6-14C1-4E89-86BF-B5354C8A2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Survey of websites of 204 ABA -accredited law schools: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97B4EA-1B90-4BA5-8E56-922FA19D5E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6656" y="2011680"/>
            <a:ext cx="10753725" cy="44348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/>
              <a:t>Named leadership development programs:</a:t>
            </a:r>
          </a:p>
          <a:p>
            <a:pPr marL="0" indent="0">
              <a:buNone/>
            </a:pPr>
            <a:r>
              <a:rPr lang="en-US" sz="2800" b="1" dirty="0"/>
              <a:t>	19</a:t>
            </a:r>
            <a:r>
              <a:rPr lang="en-US" sz="2400" dirty="0"/>
              <a:t> law schools with general leadership objective</a:t>
            </a:r>
          </a:p>
          <a:p>
            <a:pPr marL="1028700" indent="-571500">
              <a:buNone/>
            </a:pPr>
            <a:r>
              <a:rPr lang="en-US" sz="2800" b="1" dirty="0"/>
              <a:t>  5</a:t>
            </a:r>
            <a:r>
              <a:rPr lang="en-US" sz="2400" dirty="0"/>
              <a:t>  with specific focus – diversity, business law, government, transitional justice and cybersecurity.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b="1" dirty="0"/>
              <a:t>Leadership development courses:</a:t>
            </a:r>
          </a:p>
          <a:p>
            <a:pPr marL="0" indent="0">
              <a:buNone/>
            </a:pPr>
            <a:r>
              <a:rPr lang="en-US" sz="2800" b="1" dirty="0"/>
              <a:t>	27</a:t>
            </a:r>
            <a:r>
              <a:rPr lang="en-US" sz="2400" dirty="0"/>
              <a:t> law schools with leadership courses for credit</a:t>
            </a:r>
          </a:p>
          <a:p>
            <a:pPr marL="0" indent="0">
              <a:buNone/>
            </a:pPr>
            <a:r>
              <a:rPr lang="en-US" sz="2800" b="1" dirty="0"/>
              <a:t>	  7</a:t>
            </a:r>
            <a:r>
              <a:rPr lang="en-US" sz="2400" dirty="0"/>
              <a:t>  with non-credit courses</a:t>
            </a:r>
          </a:p>
        </p:txBody>
      </p:sp>
    </p:spTree>
    <p:extLst>
      <p:ext uri="{BB962C8B-B14F-4D97-AF65-F5344CB8AC3E}">
        <p14:creationId xmlns:p14="http://schemas.microsoft.com/office/powerpoint/2010/main" val="36814633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C7764F-4B31-4EA8-B7ED-91F77215A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2924" y="0"/>
            <a:ext cx="10772775" cy="1658198"/>
          </a:xfrm>
        </p:spPr>
        <p:txBody>
          <a:bodyPr/>
          <a:lstStyle/>
          <a:p>
            <a:r>
              <a:rPr lang="en-US" dirty="0"/>
              <a:t>Common Objectives: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F95A5-17D4-47A1-8E25-40F801C80D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355272"/>
            <a:ext cx="8946541" cy="48931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1.	Discuss role of lawyers as leaders:</a:t>
            </a:r>
          </a:p>
          <a:p>
            <a:pPr marL="457200" lvl="1" indent="0">
              <a:spcAft>
                <a:spcPts val="1200"/>
              </a:spcAft>
              <a:buNone/>
            </a:pPr>
            <a:r>
              <a:rPr lang="en-US" b="1" dirty="0"/>
              <a:t>	Obligation to serve. Opportunity to positively impact.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b="1" dirty="0"/>
              <a:t>2.	Self-awareness and self-assessment 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b="1" dirty="0"/>
              <a:t>3.	Goal setting and strategic plan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b="1" dirty="0"/>
              <a:t>4.	Study leadership styles, characteristics and strategies</a:t>
            </a:r>
          </a:p>
          <a:p>
            <a:pPr marL="0" indent="0">
              <a:buNone/>
            </a:pPr>
            <a:r>
              <a:rPr lang="en-US" b="1" dirty="0"/>
              <a:t>5. 	Study organizational and human behavior:</a:t>
            </a:r>
          </a:p>
          <a:p>
            <a:pPr marL="457200" indent="-457200">
              <a:spcAft>
                <a:spcPts val="1200"/>
              </a:spcAft>
              <a:buNone/>
            </a:pPr>
            <a:r>
              <a:rPr lang="en-US" b="1" dirty="0"/>
              <a:t>		</a:t>
            </a:r>
            <a:r>
              <a:rPr lang="en-US" sz="1800" b="1" dirty="0"/>
              <a:t>Looking for context and barriers</a:t>
            </a:r>
          </a:p>
          <a:p>
            <a:pPr marL="457200" indent="-457200">
              <a:spcAft>
                <a:spcPts val="1200"/>
              </a:spcAft>
              <a:buNone/>
            </a:pPr>
            <a:r>
              <a:rPr lang="en-US" b="1" dirty="0"/>
              <a:t>6.	Experiential learning through case studies, role playing, problem solving, etc.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86897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018519-5C82-4C18-81D4-DA1EEDE0A9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3698" y="713975"/>
            <a:ext cx="8946541" cy="5915425"/>
          </a:xfrm>
        </p:spPr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US" b="1" dirty="0"/>
              <a:t>7.	Equipping for success in the practice of law (and leadership):</a:t>
            </a:r>
          </a:p>
          <a:p>
            <a:pPr marL="0" indent="0">
              <a:buNone/>
            </a:pPr>
            <a:r>
              <a:rPr lang="en-US" dirty="0"/>
              <a:t>	- </a:t>
            </a:r>
            <a:r>
              <a:rPr lang="en-US" b="1" dirty="0"/>
              <a:t>Effective communication</a:t>
            </a:r>
          </a:p>
          <a:p>
            <a:pPr marL="0" indent="0">
              <a:buNone/>
            </a:pPr>
            <a:r>
              <a:rPr lang="en-US" b="1" dirty="0"/>
              <a:t>	- Collaboration</a:t>
            </a:r>
          </a:p>
          <a:p>
            <a:pPr marL="0" indent="0">
              <a:buNone/>
            </a:pPr>
            <a:r>
              <a:rPr lang="en-US" b="1" dirty="0"/>
              <a:t>	- Team Work &amp; Building Teams</a:t>
            </a:r>
          </a:p>
          <a:p>
            <a:pPr marL="0" indent="0">
              <a:buNone/>
            </a:pPr>
            <a:r>
              <a:rPr lang="en-US" b="1" dirty="0"/>
              <a:t>	- Building Relationships </a:t>
            </a:r>
          </a:p>
          <a:p>
            <a:pPr marL="0" indent="0">
              <a:buNone/>
            </a:pPr>
            <a:r>
              <a:rPr lang="en-US" b="1" dirty="0"/>
              <a:t>	- Ethical Judgement</a:t>
            </a:r>
          </a:p>
          <a:p>
            <a:pPr marL="0" indent="0">
              <a:buNone/>
            </a:pPr>
            <a:r>
              <a:rPr lang="en-US" b="1" dirty="0"/>
              <a:t>	- Managing Conflict</a:t>
            </a:r>
          </a:p>
          <a:p>
            <a:pPr marL="0" indent="0">
              <a:buNone/>
            </a:pPr>
            <a:r>
              <a:rPr lang="en-US" b="1" dirty="0"/>
              <a:t>	- Crisis Management</a:t>
            </a:r>
          </a:p>
          <a:p>
            <a:pPr marL="0" indent="0">
              <a:buNone/>
            </a:pPr>
            <a:r>
              <a:rPr lang="en-US" b="1" dirty="0"/>
              <a:t>	- Creativity, Innovation, Entrepreneurship</a:t>
            </a:r>
          </a:p>
          <a:p>
            <a:pPr marL="0" indent="0">
              <a:buNone/>
            </a:pPr>
            <a:r>
              <a:rPr lang="en-US" b="1" dirty="0"/>
              <a:t>	- Inclusive Diversity</a:t>
            </a:r>
          </a:p>
          <a:p>
            <a:pPr marL="0" indent="0">
              <a:buNone/>
            </a:pPr>
            <a:r>
              <a:rPr lang="en-US" b="1" dirty="0"/>
              <a:t>	- Mentorship; Coaching; Sponsorships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82342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018519-5C82-4C18-81D4-DA1EEDE0A9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3698" y="713975"/>
            <a:ext cx="8946541" cy="5915425"/>
          </a:xfrm>
        </p:spPr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US" b="1" dirty="0"/>
              <a:t>8.	Latest additions:</a:t>
            </a:r>
          </a:p>
          <a:p>
            <a:pPr marL="0" indent="0">
              <a:buNone/>
            </a:pPr>
            <a:r>
              <a:rPr lang="en-US" b="1" dirty="0"/>
              <a:t>	-Grit</a:t>
            </a:r>
          </a:p>
          <a:p>
            <a:pPr marL="0" indent="0">
              <a:buNone/>
            </a:pPr>
            <a:r>
              <a:rPr lang="en-US" b="1" dirty="0"/>
              <a:t>	- Growth Mindset</a:t>
            </a:r>
          </a:p>
          <a:p>
            <a:pPr marL="0" indent="0">
              <a:buNone/>
            </a:pPr>
            <a:r>
              <a:rPr lang="en-US" b="1" dirty="0"/>
              <a:t>	- Resilience </a:t>
            </a:r>
          </a:p>
          <a:p>
            <a:pPr marL="0" indent="0">
              <a:buNone/>
            </a:pPr>
            <a:r>
              <a:rPr lang="en-US" b="1" dirty="0"/>
              <a:t>	- Feedback </a:t>
            </a:r>
          </a:p>
          <a:p>
            <a:pPr marL="0" indent="0">
              <a:buNone/>
            </a:pPr>
            <a:r>
              <a:rPr lang="en-US" b="1" dirty="0"/>
              <a:t>	- Healthy View of Stress and Failure  </a:t>
            </a:r>
          </a:p>
          <a:p>
            <a:pPr marL="0" indent="0">
              <a:buNone/>
            </a:pPr>
            <a:r>
              <a:rPr lang="en-US" b="1" dirty="0"/>
              <a:t>		Health, Wellbeing, Adaptation</a:t>
            </a:r>
          </a:p>
        </p:txBody>
      </p:sp>
    </p:spTree>
    <p:extLst>
      <p:ext uri="{BB962C8B-B14F-4D97-AF65-F5344CB8AC3E}">
        <p14:creationId xmlns:p14="http://schemas.microsoft.com/office/powerpoint/2010/main" val="126864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D3CEC8-084B-4C8A-8D77-36491ECEF7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Challenges to our State Court Systems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6A18B3-3182-4D62-9CA9-3E501A29F3D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Implications for Democracy</a:t>
            </a:r>
          </a:p>
        </p:txBody>
      </p:sp>
    </p:spTree>
    <p:extLst>
      <p:ext uri="{BB962C8B-B14F-4D97-AF65-F5344CB8AC3E}">
        <p14:creationId xmlns:p14="http://schemas.microsoft.com/office/powerpoint/2010/main" val="22911961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2DD5D-CCA9-42E8-8DEF-9231CC6DEA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Civil Justice is Foundation of Democracy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0796AE-2A30-4EE3-B283-02AD24DF9E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</a:rPr>
              <a:t>Touches every aspect of our lives and society:</a:t>
            </a:r>
          </a:p>
          <a:p>
            <a:r>
              <a:rPr lang="en-US" dirty="0">
                <a:latin typeface="Calibri" panose="020F0502020204030204" pitchFamily="34" charset="0"/>
              </a:rPr>
              <a:t>- Resolves conflicts</a:t>
            </a:r>
          </a:p>
          <a:p>
            <a:r>
              <a:rPr lang="en-US" dirty="0">
                <a:latin typeface="Calibri" panose="020F0502020204030204" pitchFamily="34" charset="0"/>
              </a:rPr>
              <a:t>- Governs behavior</a:t>
            </a:r>
          </a:p>
          <a:p>
            <a:r>
              <a:rPr lang="en-US" dirty="0">
                <a:latin typeface="Calibri" panose="020F0502020204030204" pitchFamily="34" charset="0"/>
              </a:rPr>
              <a:t>- Provides precedent and guiding principles</a:t>
            </a:r>
          </a:p>
          <a:p>
            <a:endParaRPr lang="en-US" dirty="0">
              <a:latin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</a:rPr>
              <a:t>Intended for both parties to be represented by zealous advocates bound by ethical constraints -  lawyers</a:t>
            </a:r>
          </a:p>
        </p:txBody>
      </p:sp>
    </p:spTree>
    <p:extLst>
      <p:ext uri="{BB962C8B-B14F-4D97-AF65-F5344CB8AC3E}">
        <p14:creationId xmlns:p14="http://schemas.microsoft.com/office/powerpoint/2010/main" val="36008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C6716C-5F7C-4CB5-9643-207DB7566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7BB4F2-42B9-4136-998D-531DD922C5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dirty="0">
                <a:latin typeface="Calibri" panose="020F0502020204030204" pitchFamily="34" charset="0"/>
              </a:rPr>
              <a:t> High-value tort and commercial contract disputes -  less than ½ percent of caseload</a:t>
            </a:r>
          </a:p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latin typeface="Calibri" panose="020F0502020204030204" pitchFamily="34" charset="0"/>
              </a:rPr>
              <a:t>64% were contract cases, mostly debt collection and landlord/tenant cases </a:t>
            </a:r>
          </a:p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latin typeface="Calibri" panose="020F0502020204030204" pitchFamily="34" charset="0"/>
              </a:rPr>
              <a:t>75% of all judgments were less than $5,200 </a:t>
            </a:r>
          </a:p>
          <a:p>
            <a:pPr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dirty="0">
                <a:latin typeface="Calibri" panose="020F0502020204030204" pitchFamily="34" charset="0"/>
              </a:rPr>
              <a:t>For 75% of cases – disposition within 372 days</a:t>
            </a:r>
          </a:p>
          <a:p>
            <a:pPr lvl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>
                <a:latin typeface="Calibri" panose="020F0502020204030204" pitchFamily="34" charset="0"/>
              </a:rPr>
              <a:t>    For </a:t>
            </a:r>
            <a:r>
              <a:rPr lang="en-US" dirty="0">
                <a:latin typeface="Calibri" panose="020F0502020204030204" pitchFamily="34" charset="0"/>
              </a:rPr>
              <a:t>50% - dispositions with </a:t>
            </a:r>
            <a:r>
              <a:rPr lang="en-US">
                <a:latin typeface="Calibri" panose="020F0502020204030204" pitchFamily="34" charset="0"/>
              </a:rPr>
              <a:t>4 months</a:t>
            </a:r>
            <a:endParaRPr lang="en-US" dirty="0">
              <a:latin typeface="Calibri" panose="020F0502020204030204" pitchFamily="34" charset="0"/>
            </a:endParaRPr>
          </a:p>
          <a:p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94494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C6716C-5F7C-4CB5-9643-207DB7566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Current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7BB4F2-42B9-4136-998D-531DD922C5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6075" lvl="1" indent="122238"/>
            <a:r>
              <a:rPr lang="en-US" sz="2800" b="1" dirty="0"/>
              <a:t>Too expensive! </a:t>
            </a:r>
          </a:p>
          <a:p>
            <a:pPr marL="914400" lvl="2" indent="-647700">
              <a:tabLst>
                <a:tab pos="1316038" algn="l"/>
              </a:tabLst>
            </a:pPr>
            <a:r>
              <a:rPr lang="en-US" sz="2800" b="1" dirty="0"/>
              <a:t>costs exceed value</a:t>
            </a:r>
            <a:r>
              <a:rPr lang="en-US" sz="2400" b="1" dirty="0"/>
              <a:t> </a:t>
            </a:r>
          </a:p>
          <a:p>
            <a:endParaRPr lang="en-US" sz="2800" b="1" dirty="0"/>
          </a:p>
          <a:p>
            <a:pPr marL="512763" lvl="1" indent="0">
              <a:buNone/>
            </a:pPr>
            <a:r>
              <a:rPr lang="en-US" sz="2800" b="1" dirty="0"/>
              <a:t>Cumbersome! </a:t>
            </a:r>
          </a:p>
          <a:p>
            <a:pPr marL="512763" lvl="1" indent="0">
              <a:buNone/>
            </a:pPr>
            <a:r>
              <a:rPr lang="en-US" sz="2800" b="1" dirty="0"/>
              <a:t>	</a:t>
            </a:r>
            <a:r>
              <a:rPr lang="en-US" sz="2800" b="1" i="1" dirty="0"/>
              <a:t>daunting to Self Represented Litigants</a:t>
            </a:r>
          </a:p>
          <a:p>
            <a:endParaRPr lang="en-US" sz="2800" b="1" dirty="0"/>
          </a:p>
          <a:p>
            <a:pPr marL="468313" indent="-468313"/>
            <a:r>
              <a:rPr lang="en-US" sz="2800" b="1" dirty="0"/>
              <a:t>Takes too long!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017659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TM03457491[[fn=Metropolitan]]</Template>
  <TotalTime>5024</TotalTime>
  <Words>295</Words>
  <Application>Microsoft Office PowerPoint</Application>
  <PresentationFormat>Widescreen</PresentationFormat>
  <Paragraphs>94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Metropolitan</vt:lpstr>
      <vt:lpstr>Growing Movement:  Leadership Development  in Law Schools</vt:lpstr>
      <vt:lpstr>Survey of websites of 204 ABA -accredited law schools:</vt:lpstr>
      <vt:lpstr>Common Objectives:</vt:lpstr>
      <vt:lpstr>PowerPoint Presentation</vt:lpstr>
      <vt:lpstr>PowerPoint Presentation</vt:lpstr>
      <vt:lpstr>Challenges to our State Court Systems</vt:lpstr>
      <vt:lpstr>Civil Justice is Foundation of Democracy</vt:lpstr>
      <vt:lpstr>Current system</vt:lpstr>
      <vt:lpstr>Current system</vt:lpstr>
      <vt:lpstr> Access to Justice </vt:lpstr>
      <vt:lpstr>Alternatives</vt:lpstr>
      <vt:lpstr>Impact on Society</vt:lpstr>
      <vt:lpstr>Impact on the Legal Profession</vt:lpstr>
      <vt:lpstr>Civil Justice Initiative</vt:lpstr>
      <vt:lpstr>How can we help?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Jackson Teague, Leah</dc:creator>
  <cp:lastModifiedBy>Jackson Teague, Leah</cp:lastModifiedBy>
  <cp:revision>14</cp:revision>
  <dcterms:created xsi:type="dcterms:W3CDTF">2018-03-20T00:48:19Z</dcterms:created>
  <dcterms:modified xsi:type="dcterms:W3CDTF">2018-03-23T14:57:48Z</dcterms:modified>
</cp:coreProperties>
</file>