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23"/>
  </p:notesMasterIdLst>
  <p:sldIdLst>
    <p:sldId id="260" r:id="rId2"/>
    <p:sldId id="262" r:id="rId3"/>
    <p:sldId id="263" r:id="rId4"/>
    <p:sldId id="264" r:id="rId5"/>
    <p:sldId id="273" r:id="rId6"/>
    <p:sldId id="274" r:id="rId7"/>
    <p:sldId id="275" r:id="rId8"/>
    <p:sldId id="276" r:id="rId9"/>
    <p:sldId id="279" r:id="rId10"/>
    <p:sldId id="277" r:id="rId11"/>
    <p:sldId id="280" r:id="rId12"/>
    <p:sldId id="281" r:id="rId13"/>
    <p:sldId id="282" r:id="rId14"/>
    <p:sldId id="266" r:id="rId15"/>
    <p:sldId id="267" r:id="rId16"/>
    <p:sldId id="268" r:id="rId17"/>
    <p:sldId id="265" r:id="rId18"/>
    <p:sldId id="269" r:id="rId19"/>
    <p:sldId id="270" r:id="rId20"/>
    <p:sldId id="271" r:id="rId21"/>
    <p:sldId id="272" r:id="rId22"/>
  </p:sldIdLst>
  <p:sldSz cx="9144000" cy="6858000" type="screen4x3"/>
  <p:notesSz cx="7010400" cy="9296400"/>
  <p:custDataLst>
    <p:tags r:id="rId25"/>
  </p:custDataLst>
  <p:defaultTextStyle>
    <a:defPPr>
      <a:defRPr lang="en-US"/>
    </a:defPPr>
    <a:lvl1pPr algn="l" rtl="0" fontAlgn="base">
      <a:spcBef>
        <a:spcPct val="20000"/>
      </a:spcBef>
      <a:spcAft>
        <a:spcPct val="0"/>
      </a:spcAft>
      <a:defRPr sz="3200" kern="1200">
        <a:solidFill>
          <a:schemeClr val="bg1"/>
        </a:solidFill>
        <a:latin typeface="Arial" charset="0"/>
        <a:ea typeface="+mn-ea"/>
        <a:cs typeface="+mn-cs"/>
      </a:defRPr>
    </a:lvl1pPr>
    <a:lvl2pPr marL="457200" algn="l" rtl="0" fontAlgn="base">
      <a:spcBef>
        <a:spcPct val="20000"/>
      </a:spcBef>
      <a:spcAft>
        <a:spcPct val="0"/>
      </a:spcAft>
      <a:defRPr sz="3200" kern="1200">
        <a:solidFill>
          <a:schemeClr val="bg1"/>
        </a:solidFill>
        <a:latin typeface="Arial" charset="0"/>
        <a:ea typeface="+mn-ea"/>
        <a:cs typeface="+mn-cs"/>
      </a:defRPr>
    </a:lvl2pPr>
    <a:lvl3pPr marL="914400" algn="l" rtl="0" fontAlgn="base">
      <a:spcBef>
        <a:spcPct val="20000"/>
      </a:spcBef>
      <a:spcAft>
        <a:spcPct val="0"/>
      </a:spcAft>
      <a:defRPr sz="3200" kern="1200">
        <a:solidFill>
          <a:schemeClr val="bg1"/>
        </a:solidFill>
        <a:latin typeface="Arial" charset="0"/>
        <a:ea typeface="+mn-ea"/>
        <a:cs typeface="+mn-cs"/>
      </a:defRPr>
    </a:lvl3pPr>
    <a:lvl4pPr marL="1371600" algn="l" rtl="0" fontAlgn="base">
      <a:spcBef>
        <a:spcPct val="20000"/>
      </a:spcBef>
      <a:spcAft>
        <a:spcPct val="0"/>
      </a:spcAft>
      <a:defRPr sz="3200" kern="1200">
        <a:solidFill>
          <a:schemeClr val="bg1"/>
        </a:solidFill>
        <a:latin typeface="Arial" charset="0"/>
        <a:ea typeface="+mn-ea"/>
        <a:cs typeface="+mn-cs"/>
      </a:defRPr>
    </a:lvl4pPr>
    <a:lvl5pPr marL="1828800" algn="l" rtl="0" fontAlgn="base">
      <a:spcBef>
        <a:spcPct val="20000"/>
      </a:spcBef>
      <a:spcAft>
        <a:spcPct val="0"/>
      </a:spcAft>
      <a:defRPr sz="3200" kern="1200">
        <a:solidFill>
          <a:schemeClr val="bg1"/>
        </a:solidFill>
        <a:latin typeface="Arial" charset="0"/>
        <a:ea typeface="+mn-ea"/>
        <a:cs typeface="+mn-cs"/>
      </a:defRPr>
    </a:lvl5pPr>
    <a:lvl6pPr marL="2286000" algn="l" defTabSz="914400" rtl="0" eaLnBrk="1" latinLnBrk="0" hangingPunct="1">
      <a:defRPr sz="3200" kern="1200">
        <a:solidFill>
          <a:schemeClr val="bg1"/>
        </a:solidFill>
        <a:latin typeface="Arial" charset="0"/>
        <a:ea typeface="+mn-ea"/>
        <a:cs typeface="+mn-cs"/>
      </a:defRPr>
    </a:lvl6pPr>
    <a:lvl7pPr marL="2743200" algn="l" defTabSz="914400" rtl="0" eaLnBrk="1" latinLnBrk="0" hangingPunct="1">
      <a:defRPr sz="3200" kern="1200">
        <a:solidFill>
          <a:schemeClr val="bg1"/>
        </a:solidFill>
        <a:latin typeface="Arial" charset="0"/>
        <a:ea typeface="+mn-ea"/>
        <a:cs typeface="+mn-cs"/>
      </a:defRPr>
    </a:lvl7pPr>
    <a:lvl8pPr marL="3200400" algn="l" defTabSz="914400" rtl="0" eaLnBrk="1" latinLnBrk="0" hangingPunct="1">
      <a:defRPr sz="3200" kern="1200">
        <a:solidFill>
          <a:schemeClr val="bg1"/>
        </a:solidFill>
        <a:latin typeface="Arial" charset="0"/>
        <a:ea typeface="+mn-ea"/>
        <a:cs typeface="+mn-cs"/>
      </a:defRPr>
    </a:lvl8pPr>
    <a:lvl9pPr marL="3657600" algn="l" defTabSz="914400" rtl="0" eaLnBrk="1" latinLnBrk="0" hangingPunct="1">
      <a:defRPr sz="32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A22"/>
    <a:srgbClr val="005596"/>
    <a:srgbClr val="0033CC"/>
    <a:srgbClr val="3333FF"/>
    <a:srgbClr val="0000FF"/>
    <a:srgbClr val="7593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579" autoAdjust="0"/>
  </p:normalViewPr>
  <p:slideViewPr>
    <p:cSldViewPr showGuides="1">
      <p:cViewPr>
        <p:scale>
          <a:sx n="85" d="100"/>
          <a:sy n="85" d="100"/>
        </p:scale>
        <p:origin x="-1608" y="-80"/>
      </p:cViewPr>
      <p:guideLst>
        <p:guide orient="horz" pos="4224"/>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tags" Target="tags/tag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spcBef>
                <a:spcPct val="0"/>
              </a:spcBef>
              <a:defRPr sz="1200">
                <a:solidFill>
                  <a:schemeClr val="tx1"/>
                </a:solidFill>
              </a:defRPr>
            </a:lvl1pPr>
          </a:lstStyle>
          <a:p>
            <a:endParaRPr lang="en-US" altLang="en-US"/>
          </a:p>
        </p:txBody>
      </p:sp>
      <p:sp>
        <p:nvSpPr>
          <p:cNvPr id="87043"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spcBef>
                <a:spcPct val="0"/>
              </a:spcBef>
              <a:defRPr sz="1200">
                <a:solidFill>
                  <a:schemeClr val="tx1"/>
                </a:solidFill>
              </a:defRPr>
            </a:lvl1pPr>
          </a:lstStyle>
          <a:p>
            <a:endParaRPr lang="en-US" alt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7045"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spcBef>
                <a:spcPct val="0"/>
              </a:spcBef>
              <a:defRPr sz="1200">
                <a:solidFill>
                  <a:schemeClr val="tx1"/>
                </a:solidFill>
              </a:defRPr>
            </a:lvl1pPr>
          </a:lstStyle>
          <a:p>
            <a:endParaRPr lang="en-US" altLang="en-US"/>
          </a:p>
        </p:txBody>
      </p:sp>
      <p:sp>
        <p:nvSpPr>
          <p:cNvPr id="87047"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spcBef>
                <a:spcPct val="0"/>
              </a:spcBef>
              <a:defRPr sz="1200">
                <a:solidFill>
                  <a:schemeClr val="tx1"/>
                </a:solidFill>
              </a:defRPr>
            </a:lvl1pPr>
          </a:lstStyle>
          <a:p>
            <a:fld id="{8599F51C-1960-413C-8F0B-10131E8C7149}" type="slidenum">
              <a:rPr lang="en-US" altLang="en-US"/>
              <a:pPr/>
              <a:t>‹#›</a:t>
            </a:fld>
            <a:endParaRPr lang="en-US" altLang="en-US"/>
          </a:p>
        </p:txBody>
      </p:sp>
    </p:spTree>
    <p:extLst>
      <p:ext uri="{BB962C8B-B14F-4D97-AF65-F5344CB8AC3E}">
        <p14:creationId xmlns:p14="http://schemas.microsoft.com/office/powerpoint/2010/main" val="3868850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25" name="Rectangle 9"/>
          <p:cNvSpPr>
            <a:spLocks noGrp="1" noChangeArrowheads="1"/>
          </p:cNvSpPr>
          <p:nvPr>
            <p:ph type="ctrTitle"/>
          </p:nvPr>
        </p:nvSpPr>
        <p:spPr>
          <a:xfrm>
            <a:off x="590550" y="2012950"/>
            <a:ext cx="8226425" cy="1828800"/>
          </a:xfrm>
          <a:extLst>
            <a:ext uri="{909E8E84-426E-40dd-AFC4-6F175D3DCCD1}">
              <a14:hiddenFill xmlns:a14="http://schemas.microsoft.com/office/drawing/2010/main">
                <a:solidFill>
                  <a:srgbClr val="7593C2"/>
                </a:solidFill>
              </a14:hiddenFill>
            </a:ext>
          </a:extLst>
        </p:spPr>
        <p:txBody>
          <a:bodyPr/>
          <a:lstStyle>
            <a:lvl1pPr>
              <a:defRPr smtClean="0">
                <a:solidFill>
                  <a:schemeClr val="bg2"/>
                </a:solidFill>
              </a:defRPr>
            </a:lvl1pPr>
          </a:lstStyle>
          <a:p>
            <a:pPr lvl="0"/>
            <a:r>
              <a:rPr lang="en-US" altLang="en-US" noProof="0" smtClean="0"/>
              <a:t>Click to edit Master title style</a:t>
            </a:r>
          </a:p>
        </p:txBody>
      </p:sp>
      <p:sp>
        <p:nvSpPr>
          <p:cNvPr id="9226" name="Rectangle 10"/>
          <p:cNvSpPr>
            <a:spLocks noGrp="1" noChangeArrowheads="1"/>
          </p:cNvSpPr>
          <p:nvPr>
            <p:ph type="subTitle" sz="quarter" idx="1"/>
          </p:nvPr>
        </p:nvSpPr>
        <p:spPr>
          <a:xfrm>
            <a:off x="588963" y="4495800"/>
            <a:ext cx="8229600" cy="1219200"/>
          </a:xfrm>
        </p:spPr>
        <p:txBody>
          <a:bodyPr/>
          <a:lstStyle>
            <a:lvl1pPr marL="0" indent="0">
              <a:buFont typeface="Wingdings" pitchFamily="2" charset="2"/>
              <a:buNone/>
              <a:defRPr smtClean="0">
                <a:solidFill>
                  <a:schemeClr val="bg2"/>
                </a:solidFill>
              </a:defRPr>
            </a:lvl1pPr>
          </a:lstStyle>
          <a:p>
            <a:pPr lvl="0"/>
            <a:r>
              <a:rPr lang="en-US" altLang="en-US" noProof="0" smtClean="0"/>
              <a:t>Click to edit Master subtitle style</a:t>
            </a:r>
          </a:p>
        </p:txBody>
      </p:sp>
      <p:sp>
        <p:nvSpPr>
          <p:cNvPr id="9229" name="Text Box 13"/>
          <p:cNvSpPr txBox="1">
            <a:spLocks noChangeArrowheads="1"/>
          </p:cNvSpPr>
          <p:nvPr/>
        </p:nvSpPr>
        <p:spPr bwMode="auto">
          <a:xfrm>
            <a:off x="609600" y="6651625"/>
            <a:ext cx="2819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altLang="en-US" sz="800" dirty="0">
                <a:solidFill>
                  <a:schemeClr val="bg2"/>
                </a:solidFill>
              </a:rPr>
              <a:t>© </a:t>
            </a:r>
            <a:r>
              <a:rPr lang="en-US" altLang="en-US" sz="800" dirty="0" smtClean="0">
                <a:solidFill>
                  <a:schemeClr val="bg2"/>
                </a:solidFill>
              </a:rPr>
              <a:t>Edward L. Lozowicki 2016</a:t>
            </a:r>
            <a:endParaRPr lang="en-US" altLang="en-US" sz="800" dirty="0">
              <a:solidFill>
                <a:schemeClr val="bg2"/>
              </a:solidFill>
            </a:endParaRPr>
          </a:p>
        </p:txBody>
      </p:sp>
      <p:sp>
        <p:nvSpPr>
          <p:cNvPr id="3" name="Footer Placeholder 2"/>
          <p:cNvSpPr>
            <a:spLocks noGrp="1"/>
          </p:cNvSpPr>
          <p:nvPr>
            <p:ph type="ftr" sz="quarter" idx="11"/>
          </p:nvPr>
        </p:nvSpPr>
        <p:spPr>
          <a:xfrm>
            <a:off x="3124200" y="6576759"/>
            <a:ext cx="5486400" cy="365125"/>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97BA3A12-C6B0-445A-BEC2-5036CF921F6A}" type="slidenum">
              <a:rPr lang="en-US" smtClean="0"/>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9C3EEA23-B8C7-4F81-96DC-4563852642DA}" type="slidenum">
              <a:rPr lang="en-US"/>
              <a:pPr>
                <a:defRPr/>
              </a:pPr>
              <a:t>‹#›</a:t>
            </a:fld>
            <a:endParaRPr lang="en-US"/>
          </a:p>
        </p:txBody>
      </p:sp>
    </p:spTree>
    <p:extLst>
      <p:ext uri="{BB962C8B-B14F-4D97-AF65-F5344CB8AC3E}">
        <p14:creationId xmlns:p14="http://schemas.microsoft.com/office/powerpoint/2010/main" val="4237897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2613" y="228600"/>
            <a:ext cx="2112962"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8963" y="2286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71326762-73F6-4DDE-A49E-69D4F65DFAD6}" type="slidenum">
              <a:rPr lang="en-US"/>
              <a:pPr>
                <a:defRPr/>
              </a:pPr>
              <a:t>‹#›</a:t>
            </a:fld>
            <a:endParaRPr lang="en-US"/>
          </a:p>
        </p:txBody>
      </p:sp>
    </p:spTree>
    <p:extLst>
      <p:ext uri="{BB962C8B-B14F-4D97-AF65-F5344CB8AC3E}">
        <p14:creationId xmlns:p14="http://schemas.microsoft.com/office/powerpoint/2010/main" val="186890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xfrm>
            <a:off x="8915400" y="6576375"/>
            <a:ext cx="228600" cy="231775"/>
          </a:xfrm>
          <a:ln/>
        </p:spPr>
        <p:txBody>
          <a:bodyPr anchor="ctr"/>
          <a:lstStyle>
            <a:lvl1pPr algn="ctr">
              <a:defRPr/>
            </a:lvl1pPr>
          </a:lstStyle>
          <a:p>
            <a:pPr>
              <a:defRPr/>
            </a:pPr>
            <a:fld id="{5D0790FE-D52A-4B14-A91E-7A477409C3C6}" type="slidenum">
              <a:rPr lang="en-US" smtClean="0"/>
              <a:pPr>
                <a:defRPr/>
              </a:pPr>
              <a:t>‹#›</a:t>
            </a:fld>
            <a:endParaRPr lang="en-US" dirty="0"/>
          </a:p>
        </p:txBody>
      </p:sp>
      <p:sp>
        <p:nvSpPr>
          <p:cNvPr id="5" name="Footer Placeholder 2"/>
          <p:cNvSpPr>
            <a:spLocks noGrp="1"/>
          </p:cNvSpPr>
          <p:nvPr>
            <p:ph type="ftr" sz="quarter" idx="3"/>
          </p:nvPr>
        </p:nvSpPr>
        <p:spPr>
          <a:xfrm>
            <a:off x="2895600" y="6561519"/>
            <a:ext cx="5791200" cy="266001"/>
          </a:xfrm>
          <a:prstGeom prst="rect">
            <a:avLst/>
          </a:prstGeom>
        </p:spPr>
        <p:txBody>
          <a:bodyPr vert="horz" lIns="91440" tIns="45720" rIns="91440" bIns="45720" rtlCol="0" anchor="ctr"/>
          <a:lstStyle>
            <a:lvl1pPr algn="l">
              <a:defRPr sz="800">
                <a:solidFill>
                  <a:schemeClr val="bg2"/>
                </a:solidFill>
              </a:defRPr>
            </a:lvl1pPr>
          </a:lstStyle>
          <a:p>
            <a:endParaRPr lang="en-US" dirty="0"/>
          </a:p>
        </p:txBody>
      </p:sp>
    </p:spTree>
    <p:extLst>
      <p:ext uri="{BB962C8B-B14F-4D97-AF65-F5344CB8AC3E}">
        <p14:creationId xmlns:p14="http://schemas.microsoft.com/office/powerpoint/2010/main" val="1425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EC392A59-C887-4B04-813B-0EB039D09525}" type="slidenum">
              <a:rPr lang="en-US"/>
              <a:pPr>
                <a:defRPr/>
              </a:pPr>
              <a:t>‹#›</a:t>
            </a:fld>
            <a:endParaRPr lang="en-US"/>
          </a:p>
        </p:txBody>
      </p:sp>
    </p:spTree>
    <p:extLst>
      <p:ext uri="{BB962C8B-B14F-4D97-AF65-F5344CB8AC3E}">
        <p14:creationId xmlns:p14="http://schemas.microsoft.com/office/powerpoint/2010/main" val="376738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8963" y="1295400"/>
            <a:ext cx="413702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8388" y="1295400"/>
            <a:ext cx="4138612"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1C768B83-7F9D-41F3-96F0-CB6FC6C1096B}" type="slidenum">
              <a:rPr lang="en-US"/>
              <a:pPr>
                <a:defRPr/>
              </a:pPr>
              <a:t>‹#›</a:t>
            </a:fld>
            <a:endParaRPr lang="en-US"/>
          </a:p>
        </p:txBody>
      </p:sp>
      <p:sp>
        <p:nvSpPr>
          <p:cNvPr id="6" name="Footer Placeholder 2"/>
          <p:cNvSpPr>
            <a:spLocks noGrp="1"/>
          </p:cNvSpPr>
          <p:nvPr>
            <p:ph type="ftr" sz="quarter" idx="3"/>
          </p:nvPr>
        </p:nvSpPr>
        <p:spPr>
          <a:xfrm>
            <a:off x="2895600" y="6500559"/>
            <a:ext cx="5791200" cy="365125"/>
          </a:xfrm>
          <a:prstGeom prst="rect">
            <a:avLst/>
          </a:prstGeom>
        </p:spPr>
        <p:txBody>
          <a:bodyPr vert="horz" lIns="91440" tIns="45720" rIns="91440" bIns="45720" rtlCol="0" anchor="ctr"/>
          <a:lstStyle>
            <a:lvl1pPr algn="l">
              <a:defRPr sz="800">
                <a:solidFill>
                  <a:schemeClr val="bg2"/>
                </a:solidFill>
              </a:defRPr>
            </a:lvl1pPr>
          </a:lstStyle>
          <a:p>
            <a:endParaRPr lang="en-US" dirty="0"/>
          </a:p>
        </p:txBody>
      </p:sp>
    </p:spTree>
    <p:extLst>
      <p:ext uri="{BB962C8B-B14F-4D97-AF65-F5344CB8AC3E}">
        <p14:creationId xmlns:p14="http://schemas.microsoft.com/office/powerpoint/2010/main" val="59097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2CB4E7ED-AA94-40A5-A034-908B5C6E9D58}" type="slidenum">
              <a:rPr lang="en-US"/>
              <a:pPr>
                <a:defRPr/>
              </a:pPr>
              <a:t>‹#›</a:t>
            </a:fld>
            <a:endParaRPr lang="en-US"/>
          </a:p>
        </p:txBody>
      </p:sp>
      <p:sp>
        <p:nvSpPr>
          <p:cNvPr id="8" name="Footer Placeholder 2"/>
          <p:cNvSpPr>
            <a:spLocks noGrp="1"/>
          </p:cNvSpPr>
          <p:nvPr>
            <p:ph type="ftr" sz="quarter" idx="11"/>
          </p:nvPr>
        </p:nvSpPr>
        <p:spPr>
          <a:xfrm>
            <a:off x="2895600" y="6500559"/>
            <a:ext cx="5791200" cy="365125"/>
          </a:xfrm>
          <a:prstGeom prst="rect">
            <a:avLst/>
          </a:prstGeom>
        </p:spPr>
        <p:txBody>
          <a:bodyPr vert="horz" lIns="91440" tIns="45720" rIns="91440" bIns="45720" rtlCol="0" anchor="ctr"/>
          <a:lstStyle>
            <a:lvl1pPr algn="l">
              <a:defRPr sz="800">
                <a:solidFill>
                  <a:schemeClr val="bg2"/>
                </a:solidFill>
              </a:defRPr>
            </a:lvl1pPr>
          </a:lstStyle>
          <a:p>
            <a:endParaRPr lang="en-US" dirty="0"/>
          </a:p>
        </p:txBody>
      </p:sp>
    </p:spTree>
    <p:extLst>
      <p:ext uri="{BB962C8B-B14F-4D97-AF65-F5344CB8AC3E}">
        <p14:creationId xmlns:p14="http://schemas.microsoft.com/office/powerpoint/2010/main" val="287951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8DAD2378-92C8-473C-92CD-6845C21B0EE8}" type="slidenum">
              <a:rPr lang="en-US"/>
              <a:pPr>
                <a:defRPr/>
              </a:pPr>
              <a:t>‹#›</a:t>
            </a:fld>
            <a:endParaRPr lang="en-US"/>
          </a:p>
        </p:txBody>
      </p:sp>
      <p:sp>
        <p:nvSpPr>
          <p:cNvPr id="4" name="Footer Placeholder 2"/>
          <p:cNvSpPr>
            <a:spLocks noGrp="1"/>
          </p:cNvSpPr>
          <p:nvPr>
            <p:ph type="ftr" sz="quarter" idx="3"/>
          </p:nvPr>
        </p:nvSpPr>
        <p:spPr>
          <a:xfrm>
            <a:off x="2895600" y="6500559"/>
            <a:ext cx="5791200" cy="365125"/>
          </a:xfrm>
          <a:prstGeom prst="rect">
            <a:avLst/>
          </a:prstGeom>
        </p:spPr>
        <p:txBody>
          <a:bodyPr vert="horz" lIns="91440" tIns="45720" rIns="91440" bIns="45720" rtlCol="0" anchor="ctr"/>
          <a:lstStyle>
            <a:lvl1pPr algn="l">
              <a:defRPr sz="800">
                <a:solidFill>
                  <a:schemeClr val="bg2"/>
                </a:solidFill>
              </a:defRPr>
            </a:lvl1pPr>
          </a:lstStyle>
          <a:p>
            <a:endParaRPr lang="en-US" dirty="0"/>
          </a:p>
        </p:txBody>
      </p:sp>
    </p:spTree>
    <p:extLst>
      <p:ext uri="{BB962C8B-B14F-4D97-AF65-F5344CB8AC3E}">
        <p14:creationId xmlns:p14="http://schemas.microsoft.com/office/powerpoint/2010/main" val="1244212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0744301C-7C65-4909-A052-5A59A1B5D0E3}" type="slidenum">
              <a:rPr lang="en-US"/>
              <a:pPr>
                <a:defRPr/>
              </a:pPr>
              <a:t>‹#›</a:t>
            </a:fld>
            <a:endParaRPr lang="en-US"/>
          </a:p>
        </p:txBody>
      </p:sp>
      <p:sp>
        <p:nvSpPr>
          <p:cNvPr id="3" name="Footer Placeholder 2"/>
          <p:cNvSpPr>
            <a:spLocks noGrp="1"/>
          </p:cNvSpPr>
          <p:nvPr>
            <p:ph type="ftr" sz="quarter" idx="3"/>
          </p:nvPr>
        </p:nvSpPr>
        <p:spPr>
          <a:xfrm>
            <a:off x="2895600" y="6500559"/>
            <a:ext cx="5791200" cy="365125"/>
          </a:xfrm>
          <a:prstGeom prst="rect">
            <a:avLst/>
          </a:prstGeom>
        </p:spPr>
        <p:txBody>
          <a:bodyPr vert="horz" lIns="91440" tIns="45720" rIns="91440" bIns="45720" rtlCol="0" anchor="ctr"/>
          <a:lstStyle>
            <a:lvl1pPr algn="l">
              <a:defRPr sz="800">
                <a:solidFill>
                  <a:schemeClr val="bg2"/>
                </a:solidFill>
              </a:defRPr>
            </a:lvl1pPr>
          </a:lstStyle>
          <a:p>
            <a:endParaRPr lang="en-US" dirty="0"/>
          </a:p>
        </p:txBody>
      </p:sp>
    </p:spTree>
    <p:extLst>
      <p:ext uri="{BB962C8B-B14F-4D97-AF65-F5344CB8AC3E}">
        <p14:creationId xmlns:p14="http://schemas.microsoft.com/office/powerpoint/2010/main" val="190931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14EE31AB-D0EB-406F-96DD-841D988C3F8F}" type="slidenum">
              <a:rPr lang="en-US"/>
              <a:pPr>
                <a:defRPr/>
              </a:pPr>
              <a:t>‹#›</a:t>
            </a:fld>
            <a:endParaRPr lang="en-US"/>
          </a:p>
        </p:txBody>
      </p:sp>
      <p:sp>
        <p:nvSpPr>
          <p:cNvPr id="6" name="Footer Placeholder 2"/>
          <p:cNvSpPr>
            <a:spLocks noGrp="1"/>
          </p:cNvSpPr>
          <p:nvPr>
            <p:ph type="ftr" sz="quarter" idx="3"/>
          </p:nvPr>
        </p:nvSpPr>
        <p:spPr>
          <a:xfrm>
            <a:off x="2895600" y="6500559"/>
            <a:ext cx="5791200" cy="365125"/>
          </a:xfrm>
          <a:prstGeom prst="rect">
            <a:avLst/>
          </a:prstGeom>
        </p:spPr>
        <p:txBody>
          <a:bodyPr vert="horz" lIns="91440" tIns="45720" rIns="91440" bIns="45720" rtlCol="0" anchor="ctr"/>
          <a:lstStyle>
            <a:lvl1pPr algn="l">
              <a:defRPr sz="800">
                <a:solidFill>
                  <a:schemeClr val="bg2"/>
                </a:solidFill>
              </a:defRPr>
            </a:lvl1pPr>
          </a:lstStyle>
          <a:p>
            <a:endParaRPr lang="en-US" dirty="0"/>
          </a:p>
        </p:txBody>
      </p:sp>
    </p:spTree>
    <p:extLst>
      <p:ext uri="{BB962C8B-B14F-4D97-AF65-F5344CB8AC3E}">
        <p14:creationId xmlns:p14="http://schemas.microsoft.com/office/powerpoint/2010/main" val="325550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C96809E9-56C4-4F36-B857-9F24CCBCDD83}" type="slidenum">
              <a:rPr lang="en-US"/>
              <a:pPr>
                <a:defRPr/>
              </a:pPr>
              <a:t>‹#›</a:t>
            </a:fld>
            <a:endParaRPr lang="en-US"/>
          </a:p>
        </p:txBody>
      </p:sp>
    </p:spTree>
    <p:extLst>
      <p:ext uri="{BB962C8B-B14F-4D97-AF65-F5344CB8AC3E}">
        <p14:creationId xmlns:p14="http://schemas.microsoft.com/office/powerpoint/2010/main" val="1487958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lue_Box"/>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Grp="1" noChangeArrowheads="1"/>
          </p:cNvSpPr>
          <p:nvPr>
            <p:ph type="body" idx="1"/>
          </p:nvPr>
        </p:nvSpPr>
        <p:spPr bwMode="auto">
          <a:xfrm>
            <a:off x="457200" y="12954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9"/>
          <p:cNvSpPr>
            <a:spLocks noGrp="1" noChangeArrowheads="1"/>
          </p:cNvSpPr>
          <p:nvPr>
            <p:ph type="title"/>
          </p:nvPr>
        </p:nvSpPr>
        <p:spPr bwMode="auto">
          <a:xfrm>
            <a:off x="4572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Headline Goes Here</a:t>
            </a:r>
          </a:p>
        </p:txBody>
      </p:sp>
      <p:sp>
        <p:nvSpPr>
          <p:cNvPr id="147466" name="Rectangle 10"/>
          <p:cNvSpPr>
            <a:spLocks noGrp="1" noChangeArrowheads="1"/>
          </p:cNvSpPr>
          <p:nvPr>
            <p:ph type="sldNum" sz="quarter" idx="4"/>
          </p:nvPr>
        </p:nvSpPr>
        <p:spPr bwMode="auto">
          <a:xfrm>
            <a:off x="8694484" y="6587805"/>
            <a:ext cx="4572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800" smtClean="0">
                <a:solidFill>
                  <a:schemeClr val="bg2"/>
                </a:solidFill>
              </a:defRPr>
            </a:lvl1pPr>
          </a:lstStyle>
          <a:p>
            <a:pPr>
              <a:defRPr/>
            </a:pPr>
            <a:fld id="{97BA3A12-C6B0-445A-BEC2-5036CF921F6A}" type="slidenum">
              <a:rPr lang="en-US"/>
              <a:pPr>
                <a:defRPr/>
              </a:pPr>
              <a:t>‹#›</a:t>
            </a:fld>
            <a:endParaRPr lang="en-US"/>
          </a:p>
        </p:txBody>
      </p:sp>
      <p:sp>
        <p:nvSpPr>
          <p:cNvPr id="3" name="Footer Placeholder 2"/>
          <p:cNvSpPr>
            <a:spLocks noGrp="1"/>
          </p:cNvSpPr>
          <p:nvPr>
            <p:ph type="ftr" sz="quarter" idx="3"/>
          </p:nvPr>
        </p:nvSpPr>
        <p:spPr>
          <a:xfrm>
            <a:off x="2895600" y="6500559"/>
            <a:ext cx="5791200" cy="365125"/>
          </a:xfrm>
          <a:prstGeom prst="rect">
            <a:avLst/>
          </a:prstGeom>
        </p:spPr>
        <p:txBody>
          <a:bodyPr vert="horz" lIns="91440" tIns="45720" rIns="91440" bIns="45720" rtlCol="0" anchor="ctr"/>
          <a:lstStyle>
            <a:lvl1pPr algn="l">
              <a:defRPr sz="800">
                <a:solidFill>
                  <a:schemeClr val="bg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400">
          <a:solidFill>
            <a:schemeClr val="bg1"/>
          </a:solidFill>
          <a:latin typeface="Arial" charset="0"/>
        </a:defRPr>
      </a:lvl6pPr>
      <a:lvl7pPr marL="914400" algn="l" rtl="0" eaLnBrk="1" fontAlgn="base" hangingPunct="1">
        <a:spcBef>
          <a:spcPct val="0"/>
        </a:spcBef>
        <a:spcAft>
          <a:spcPct val="0"/>
        </a:spcAft>
        <a:defRPr sz="4400">
          <a:solidFill>
            <a:schemeClr val="bg1"/>
          </a:solidFill>
          <a:latin typeface="Arial" charset="0"/>
        </a:defRPr>
      </a:lvl7pPr>
      <a:lvl8pPr marL="1371600" algn="l" rtl="0" eaLnBrk="1" fontAlgn="base" hangingPunct="1">
        <a:spcBef>
          <a:spcPct val="0"/>
        </a:spcBef>
        <a:spcAft>
          <a:spcPct val="0"/>
        </a:spcAft>
        <a:defRPr sz="4400">
          <a:solidFill>
            <a:schemeClr val="bg1"/>
          </a:solidFill>
          <a:latin typeface="Arial" charset="0"/>
        </a:defRPr>
      </a:lvl8pPr>
      <a:lvl9pPr marL="1828800" algn="l"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subTitle" idx="1"/>
          </p:nvPr>
        </p:nvSpPr>
        <p:spPr>
          <a:xfrm>
            <a:off x="502025" y="609600"/>
            <a:ext cx="8229600" cy="1447800"/>
          </a:xfrm>
        </p:spPr>
        <p:txBody>
          <a:bodyPr/>
          <a:lstStyle/>
          <a:p>
            <a:pPr algn="ctr"/>
            <a:r>
              <a:rPr lang="en-US" altLang="en-US" sz="2000" dirty="0"/>
              <a:t>16th Annual Northern California ADR Faculty Conference</a:t>
            </a:r>
            <a:br>
              <a:rPr lang="en-US" altLang="en-US" sz="2000" dirty="0"/>
            </a:br>
            <a:r>
              <a:rPr lang="en-US" altLang="en-US" sz="2000" dirty="0"/>
              <a:t>Santa Clara University School of Law, </a:t>
            </a:r>
            <a:br>
              <a:rPr lang="en-US" altLang="en-US" sz="2000" dirty="0"/>
            </a:br>
            <a:r>
              <a:rPr lang="en-US" altLang="en-US" sz="2000" dirty="0"/>
              <a:t>February 27, 2016</a:t>
            </a:r>
            <a:br>
              <a:rPr lang="en-US" altLang="en-US" sz="2000" dirty="0"/>
            </a:br>
            <a:r>
              <a:rPr lang="en-US" altLang="en-US" sz="2000" dirty="0"/>
              <a:t>------</a:t>
            </a:r>
            <a:r>
              <a:rPr lang="en-US" altLang="en-US" sz="2000" dirty="0" err="1"/>
              <a:t>ooooo</a:t>
            </a:r>
            <a:r>
              <a:rPr lang="en-US" altLang="en-US" sz="2000" dirty="0"/>
              <a:t>-</a:t>
            </a:r>
            <a:r>
              <a:rPr lang="en-US" altLang="en-US" sz="2000" dirty="0" smtClean="0"/>
              <a:t>------</a:t>
            </a:r>
            <a:endParaRPr lang="en-US" sz="2000" b="1" dirty="0" smtClean="0"/>
          </a:p>
        </p:txBody>
      </p:sp>
      <p:sp>
        <p:nvSpPr>
          <p:cNvPr id="5" name="Rectangle 6"/>
          <p:cNvSpPr txBox="1">
            <a:spLocks noChangeArrowheads="1"/>
          </p:cNvSpPr>
          <p:nvPr/>
        </p:nvSpPr>
        <p:spPr bwMode="auto">
          <a:xfrm>
            <a:off x="573738" y="478715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Wingdings" pitchFamily="2" charset="2"/>
              <a:buNone/>
              <a:defRPr sz="2800" smtClean="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r>
              <a:rPr lang="en-US" sz="1800" b="1" kern="0" dirty="0"/>
              <a:t>Presented By Edward </a:t>
            </a:r>
            <a:r>
              <a:rPr lang="en-US" sz="1800" b="1" kern="0" dirty="0" smtClean="0"/>
              <a:t>Lozowicki</a:t>
            </a:r>
          </a:p>
          <a:p>
            <a:pPr algn="ctr"/>
            <a:r>
              <a:rPr lang="en-US" sz="1800" b="1" kern="0" dirty="0" smtClean="0"/>
              <a:t>Arbitrator </a:t>
            </a:r>
            <a:r>
              <a:rPr lang="en-US" sz="1800" b="1" kern="0" dirty="0"/>
              <a:t>&amp; </a:t>
            </a:r>
            <a:r>
              <a:rPr lang="en-US" sz="1800" b="1" kern="0" dirty="0" smtClean="0"/>
              <a:t>Mediator</a:t>
            </a:r>
          </a:p>
          <a:p>
            <a:pPr algn="ctr"/>
            <a:r>
              <a:rPr lang="en-US" sz="1800" b="1" kern="0" dirty="0" smtClean="0"/>
              <a:t>www.lozowickiADR.com </a:t>
            </a:r>
            <a:endParaRPr lang="en-US" sz="1800" b="1" kern="0" dirty="0"/>
          </a:p>
          <a:p>
            <a:pPr algn="ctr"/>
            <a:endParaRPr lang="en-US" sz="2000" b="1" kern="0" dirty="0"/>
          </a:p>
        </p:txBody>
      </p:sp>
      <p:sp>
        <p:nvSpPr>
          <p:cNvPr id="6" name="Rectangle 5"/>
          <p:cNvSpPr txBox="1">
            <a:spLocks noChangeArrowheads="1"/>
          </p:cNvSpPr>
          <p:nvPr/>
        </p:nvSpPr>
        <p:spPr bwMode="auto">
          <a:xfrm>
            <a:off x="567948" y="2257420"/>
            <a:ext cx="8226425" cy="2254250"/>
          </a:xfrm>
          <a:prstGeom prst="rect">
            <a:avLst/>
          </a:prstGeom>
          <a:noFill/>
          <a:ln>
            <a:noFill/>
          </a:ln>
          <a:effectLst/>
          <a:extLst>
            <a:ext uri="{909E8E84-426E-40dd-AFC4-6F175D3DCCD1}">
              <a14:hiddenFill xmlns:a14="http://schemas.microsoft.com/office/drawing/2010/main">
                <a:solidFill>
                  <a:srgbClr val="7593C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smtClean="0">
                <a:solidFill>
                  <a:schemeClr val="bg2"/>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400">
                <a:solidFill>
                  <a:schemeClr val="bg1"/>
                </a:solidFill>
                <a:latin typeface="Arial" charset="0"/>
              </a:defRPr>
            </a:lvl6pPr>
            <a:lvl7pPr marL="914400" algn="l" rtl="0" eaLnBrk="1" fontAlgn="base" hangingPunct="1">
              <a:spcBef>
                <a:spcPct val="0"/>
              </a:spcBef>
              <a:spcAft>
                <a:spcPct val="0"/>
              </a:spcAft>
              <a:defRPr sz="4400">
                <a:solidFill>
                  <a:schemeClr val="bg1"/>
                </a:solidFill>
                <a:latin typeface="Arial" charset="0"/>
              </a:defRPr>
            </a:lvl7pPr>
            <a:lvl8pPr marL="1371600" algn="l" rtl="0" eaLnBrk="1" fontAlgn="base" hangingPunct="1">
              <a:spcBef>
                <a:spcPct val="0"/>
              </a:spcBef>
              <a:spcAft>
                <a:spcPct val="0"/>
              </a:spcAft>
              <a:defRPr sz="4400">
                <a:solidFill>
                  <a:schemeClr val="bg1"/>
                </a:solidFill>
                <a:latin typeface="Arial" charset="0"/>
              </a:defRPr>
            </a:lvl8pPr>
            <a:lvl9pPr marL="1828800" algn="l" rtl="0" eaLnBrk="1" fontAlgn="base" hangingPunct="1">
              <a:spcBef>
                <a:spcPct val="0"/>
              </a:spcBef>
              <a:spcAft>
                <a:spcPct val="0"/>
              </a:spcAft>
              <a:defRPr sz="4400">
                <a:solidFill>
                  <a:schemeClr val="bg1"/>
                </a:solidFill>
                <a:latin typeface="Arial" charset="0"/>
              </a:defRPr>
            </a:lvl9pPr>
          </a:lstStyle>
          <a:p>
            <a:pPr algn="ctr"/>
            <a:r>
              <a:rPr lang="en-US" sz="2800" b="1" kern="0" dirty="0" smtClean="0"/>
              <a:t>USING CONTROVERSIAL ISSUES IN ARBITRATION LAW TO ENGAGE ADR STUDENTS</a:t>
            </a:r>
          </a:p>
          <a:p>
            <a:pPr algn="ctr"/>
            <a:r>
              <a:rPr lang="en-US" sz="2800" b="1" dirty="0"/>
              <a:t>------</a:t>
            </a:r>
            <a:r>
              <a:rPr lang="en-US" sz="2800" b="1" dirty="0" err="1"/>
              <a:t>ooooo</a:t>
            </a:r>
            <a:r>
              <a:rPr lang="en-US" sz="2800" b="1" dirty="0"/>
              <a:t>-------</a:t>
            </a:r>
            <a:endParaRPr lang="en-US" altLang="en-US" sz="2800" kern="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14800"/>
          </a:xfrm>
        </p:spPr>
        <p:txBody>
          <a:bodyPr/>
          <a:lstStyle/>
          <a:p>
            <a:pPr marL="0" indent="0">
              <a:buNone/>
            </a:pPr>
            <a:r>
              <a:rPr lang="en-US" sz="2400" dirty="0" smtClean="0"/>
              <a:t/>
            </a:r>
            <a:br>
              <a:rPr lang="en-US" sz="2400" dirty="0" smtClean="0"/>
            </a:br>
            <a:endParaRPr lang="en-US" sz="2400" dirty="0" smtClean="0"/>
          </a:p>
          <a:p>
            <a:endParaRPr lang="en-US" dirty="0"/>
          </a:p>
        </p:txBody>
      </p:sp>
      <p:sp>
        <p:nvSpPr>
          <p:cNvPr id="4" name="Title 1"/>
          <p:cNvSpPr>
            <a:spLocks noGrp="1"/>
          </p:cNvSpPr>
          <p:nvPr>
            <p:ph type="title"/>
          </p:nvPr>
        </p:nvSpPr>
        <p:spPr/>
        <p:txBody>
          <a:bodyPr/>
          <a:lstStyle/>
          <a:p>
            <a:r>
              <a:rPr lang="en-US" sz="3200" dirty="0"/>
              <a:t>2. Impact on Consumer </a:t>
            </a:r>
            <a:r>
              <a:rPr lang="en-US" sz="3200" dirty="0" smtClean="0"/>
              <a:t>Contracts – Macy’s</a:t>
            </a:r>
            <a:endParaRPr lang="en-US" sz="3200" dirty="0"/>
          </a:p>
        </p:txBody>
      </p:sp>
      <p:sp>
        <p:nvSpPr>
          <p:cNvPr id="5" name="Slide Number Placeholder 4"/>
          <p:cNvSpPr>
            <a:spLocks noGrp="1"/>
          </p:cNvSpPr>
          <p:nvPr>
            <p:ph type="sldNum" sz="quarter" idx="10"/>
          </p:nvPr>
        </p:nvSpPr>
        <p:spPr>
          <a:xfrm>
            <a:off x="8686800" y="6576375"/>
            <a:ext cx="457200" cy="231775"/>
          </a:xfrm>
        </p:spPr>
        <p:txBody>
          <a:bodyPr/>
          <a:lstStyle/>
          <a:p>
            <a:pPr>
              <a:defRPr/>
            </a:pPr>
            <a:fld id="{5D0790FE-D52A-4B14-A91E-7A477409C3C6}" type="slidenum">
              <a:rPr lang="en-US" smtClean="0"/>
              <a:pPr>
                <a:defRPr/>
              </a:pPr>
              <a:t>10</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1295400"/>
            <a:ext cx="5016500" cy="500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392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14800"/>
          </a:xfrm>
        </p:spPr>
        <p:txBody>
          <a:bodyPr/>
          <a:lstStyle/>
          <a:p>
            <a:pPr marL="0" indent="0">
              <a:buNone/>
            </a:pPr>
            <a:r>
              <a:rPr lang="en-US" sz="2400" dirty="0" smtClean="0"/>
              <a:t/>
            </a:r>
            <a:br>
              <a:rPr lang="en-US" sz="2400" dirty="0" smtClean="0"/>
            </a:br>
            <a:endParaRPr lang="en-US" sz="2400" dirty="0" smtClean="0"/>
          </a:p>
          <a:p>
            <a:endParaRPr lang="en-US" dirty="0"/>
          </a:p>
        </p:txBody>
      </p:sp>
      <p:sp>
        <p:nvSpPr>
          <p:cNvPr id="4" name="Title 1"/>
          <p:cNvSpPr>
            <a:spLocks noGrp="1"/>
          </p:cNvSpPr>
          <p:nvPr>
            <p:ph type="title"/>
          </p:nvPr>
        </p:nvSpPr>
        <p:spPr/>
        <p:txBody>
          <a:bodyPr/>
          <a:lstStyle/>
          <a:p>
            <a:r>
              <a:rPr lang="en-US" sz="3200" dirty="0"/>
              <a:t>2. Impact on Consumer </a:t>
            </a:r>
            <a:r>
              <a:rPr lang="en-US" sz="3200" dirty="0" smtClean="0"/>
              <a:t>Contracts – Macy’s</a:t>
            </a:r>
            <a:endParaRPr lang="en-US" sz="3200" dirty="0"/>
          </a:p>
        </p:txBody>
      </p:sp>
      <p:sp>
        <p:nvSpPr>
          <p:cNvPr id="5" name="Slide Number Placeholder 4"/>
          <p:cNvSpPr>
            <a:spLocks noGrp="1"/>
          </p:cNvSpPr>
          <p:nvPr>
            <p:ph type="sldNum" sz="quarter" idx="10"/>
          </p:nvPr>
        </p:nvSpPr>
        <p:spPr>
          <a:xfrm>
            <a:off x="8839200" y="6576375"/>
            <a:ext cx="304800" cy="231775"/>
          </a:xfrm>
        </p:spPr>
        <p:txBody>
          <a:bodyPr/>
          <a:lstStyle/>
          <a:p>
            <a:pPr>
              <a:defRPr/>
            </a:pPr>
            <a:fld id="{5D0790FE-D52A-4B14-A91E-7A477409C3C6}" type="slidenum">
              <a:rPr lang="en-US" smtClean="0"/>
              <a:pPr>
                <a:defRPr/>
              </a:pPr>
              <a:t>11</a:t>
            </a:fld>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254" y="1447800"/>
            <a:ext cx="495935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53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14800"/>
          </a:xfrm>
        </p:spPr>
        <p:txBody>
          <a:bodyPr/>
          <a:lstStyle/>
          <a:p>
            <a:pPr marL="0" indent="0">
              <a:buNone/>
            </a:pPr>
            <a:r>
              <a:rPr lang="en-US" sz="2400" dirty="0" smtClean="0"/>
              <a:t/>
            </a:r>
            <a:br>
              <a:rPr lang="en-US" sz="2400" dirty="0" smtClean="0"/>
            </a:br>
            <a:endParaRPr lang="en-US" sz="2400" dirty="0" smtClean="0"/>
          </a:p>
          <a:p>
            <a:endParaRPr lang="en-US" dirty="0"/>
          </a:p>
        </p:txBody>
      </p:sp>
      <p:sp>
        <p:nvSpPr>
          <p:cNvPr id="4" name="Title 1"/>
          <p:cNvSpPr>
            <a:spLocks noGrp="1"/>
          </p:cNvSpPr>
          <p:nvPr>
            <p:ph type="title"/>
          </p:nvPr>
        </p:nvSpPr>
        <p:spPr/>
        <p:txBody>
          <a:bodyPr/>
          <a:lstStyle/>
          <a:p>
            <a:r>
              <a:rPr lang="en-US" sz="3200" dirty="0"/>
              <a:t>2. Impact on Consumer </a:t>
            </a:r>
            <a:r>
              <a:rPr lang="en-US" sz="3200" dirty="0" smtClean="0"/>
              <a:t>Contracts - Hertz</a:t>
            </a:r>
            <a:endParaRPr lang="en-US" sz="3200" dirty="0"/>
          </a:p>
        </p:txBody>
      </p:sp>
      <p:sp>
        <p:nvSpPr>
          <p:cNvPr id="5" name="Slide Number Placeholder 4"/>
          <p:cNvSpPr>
            <a:spLocks noGrp="1"/>
          </p:cNvSpPr>
          <p:nvPr>
            <p:ph type="sldNum" sz="quarter" idx="10"/>
          </p:nvPr>
        </p:nvSpPr>
        <p:spPr>
          <a:xfrm>
            <a:off x="8763000" y="6626225"/>
            <a:ext cx="304800" cy="231775"/>
          </a:xfrm>
        </p:spPr>
        <p:txBody>
          <a:bodyPr/>
          <a:lstStyle/>
          <a:p>
            <a:pPr>
              <a:defRPr/>
            </a:pPr>
            <a:fld id="{5D0790FE-D52A-4B14-A91E-7A477409C3C6}" type="slidenum">
              <a:rPr lang="en-US" smtClean="0"/>
              <a:pPr>
                <a:defRPr/>
              </a:pPr>
              <a:t>12</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675" y="1466850"/>
            <a:ext cx="443865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1031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14800"/>
          </a:xfrm>
        </p:spPr>
        <p:txBody>
          <a:bodyPr/>
          <a:lstStyle/>
          <a:p>
            <a:pPr marL="0" indent="0">
              <a:buNone/>
            </a:pPr>
            <a:r>
              <a:rPr lang="en-US" sz="2400" dirty="0" smtClean="0"/>
              <a:t/>
            </a:r>
            <a:br>
              <a:rPr lang="en-US" sz="2400" dirty="0" smtClean="0"/>
            </a:br>
            <a:endParaRPr lang="en-US" sz="2400" dirty="0" smtClean="0"/>
          </a:p>
          <a:p>
            <a:endParaRPr lang="en-US" dirty="0"/>
          </a:p>
        </p:txBody>
      </p:sp>
      <p:sp>
        <p:nvSpPr>
          <p:cNvPr id="4" name="Title 1"/>
          <p:cNvSpPr>
            <a:spLocks noGrp="1"/>
          </p:cNvSpPr>
          <p:nvPr>
            <p:ph type="title"/>
          </p:nvPr>
        </p:nvSpPr>
        <p:spPr/>
        <p:txBody>
          <a:bodyPr/>
          <a:lstStyle/>
          <a:p>
            <a:r>
              <a:rPr lang="en-US" sz="3200" dirty="0"/>
              <a:t>2. Impact on Consumer </a:t>
            </a:r>
            <a:r>
              <a:rPr lang="en-US" sz="3200" dirty="0" smtClean="0"/>
              <a:t>Contracts - Hertz</a:t>
            </a:r>
            <a:endParaRPr lang="en-US" sz="3200" dirty="0"/>
          </a:p>
        </p:txBody>
      </p:sp>
      <p:sp>
        <p:nvSpPr>
          <p:cNvPr id="5" name="Slide Number Placeholder 4"/>
          <p:cNvSpPr>
            <a:spLocks noGrp="1"/>
          </p:cNvSpPr>
          <p:nvPr>
            <p:ph type="sldNum" sz="quarter" idx="10"/>
          </p:nvPr>
        </p:nvSpPr>
        <p:spPr>
          <a:xfrm>
            <a:off x="8763000" y="6576375"/>
            <a:ext cx="381000" cy="231775"/>
          </a:xfrm>
        </p:spPr>
        <p:txBody>
          <a:bodyPr/>
          <a:lstStyle/>
          <a:p>
            <a:pPr>
              <a:defRPr/>
            </a:pPr>
            <a:fld id="{5D0790FE-D52A-4B14-A91E-7A477409C3C6}" type="slidenum">
              <a:rPr lang="en-US" smtClean="0"/>
              <a:pPr>
                <a:defRPr/>
              </a:pPr>
              <a:t>13</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578" y="1295400"/>
            <a:ext cx="3914775"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3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3.  The Controversy</a:t>
            </a:r>
            <a:endParaRPr lang="en-US" sz="3200" dirty="0"/>
          </a:p>
        </p:txBody>
      </p:sp>
      <p:sp>
        <p:nvSpPr>
          <p:cNvPr id="3" name="Content Placeholder 2"/>
          <p:cNvSpPr>
            <a:spLocks noGrp="1"/>
          </p:cNvSpPr>
          <p:nvPr>
            <p:ph idx="1"/>
          </p:nvPr>
        </p:nvSpPr>
        <p:spPr/>
        <p:txBody>
          <a:bodyPr/>
          <a:lstStyle/>
          <a:p>
            <a:pPr marL="458788" indent="-458788">
              <a:spcAft>
                <a:spcPts val="600"/>
              </a:spcAft>
            </a:pPr>
            <a:r>
              <a:rPr lang="en-US" sz="2400" dirty="0"/>
              <a:t>The </a:t>
            </a:r>
            <a:r>
              <a:rPr lang="en-US" sz="2400" dirty="0" smtClean="0"/>
              <a:t>Consumer </a:t>
            </a:r>
            <a:r>
              <a:rPr lang="en-US" sz="2400" dirty="0"/>
              <a:t>Financial Protection Bureau is considering proposing regulations barring the use of arbitration clauses which contain class action waivers in contracts </a:t>
            </a:r>
            <a:r>
              <a:rPr lang="en-US" sz="2400" dirty="0" smtClean="0"/>
              <a:t>issued </a:t>
            </a:r>
            <a:r>
              <a:rPr lang="en-US" sz="2400" dirty="0"/>
              <a:t>by financial </a:t>
            </a:r>
            <a:r>
              <a:rPr lang="en-US" sz="2400" dirty="0" smtClean="0"/>
              <a:t>institutions.</a:t>
            </a:r>
          </a:p>
          <a:p>
            <a:pPr marL="458788" indent="-458788">
              <a:spcAft>
                <a:spcPts val="600"/>
              </a:spcAft>
            </a:pPr>
            <a:r>
              <a:rPr lang="en-US" sz="2400" dirty="0"/>
              <a:t>Consumer groups are campaigning for similar prohibitions in employment agreements. S</a:t>
            </a:r>
            <a:r>
              <a:rPr lang="en-US" sz="2400" i="1" dirty="0"/>
              <a:t>ee, e.g</a:t>
            </a:r>
            <a:r>
              <a:rPr lang="en-US" sz="2400" dirty="0"/>
              <a:t>. Assembly Bill 465 (would have prohibited any waiver of rights under the Labor Code in an arbitration agreement) which passed the California Legislature but was vetoed by the Governor. </a:t>
            </a:r>
          </a:p>
          <a:p>
            <a:pPr marL="458788"/>
            <a:r>
              <a:rPr lang="en-US" sz="2400" i="1" dirty="0"/>
              <a:t>See also </a:t>
            </a:r>
            <a:r>
              <a:rPr lang="en-US" sz="2400" dirty="0"/>
              <a:t>the recent series of articles in the New York Times regarding “forced arbitration”.</a:t>
            </a:r>
            <a:endParaRPr lang="en-US" sz="2400" dirty="0" smtClean="0"/>
          </a:p>
          <a:p>
            <a:endParaRPr lang="en-US" dirty="0"/>
          </a:p>
        </p:txBody>
      </p:sp>
      <p:sp>
        <p:nvSpPr>
          <p:cNvPr id="4" name="Slide Number Placeholder 3"/>
          <p:cNvSpPr>
            <a:spLocks noGrp="1"/>
          </p:cNvSpPr>
          <p:nvPr>
            <p:ph type="sldNum" sz="quarter" idx="10"/>
          </p:nvPr>
        </p:nvSpPr>
        <p:spPr>
          <a:xfrm>
            <a:off x="8763000" y="6576375"/>
            <a:ext cx="381000" cy="231775"/>
          </a:xfrm>
        </p:spPr>
        <p:txBody>
          <a:bodyPr/>
          <a:lstStyle/>
          <a:p>
            <a:pPr>
              <a:defRPr/>
            </a:pPr>
            <a:fld id="{5D0790FE-D52A-4B14-A91E-7A477409C3C6}" type="slidenum">
              <a:rPr lang="en-US" smtClean="0"/>
              <a:pPr>
                <a:defRPr/>
              </a:pPr>
              <a:t>14</a:t>
            </a:fld>
            <a:endParaRPr lang="en-US" dirty="0"/>
          </a:p>
        </p:txBody>
      </p:sp>
    </p:spTree>
    <p:extLst>
      <p:ext uri="{BB962C8B-B14F-4D97-AF65-F5344CB8AC3E}">
        <p14:creationId xmlns:p14="http://schemas.microsoft.com/office/powerpoint/2010/main" val="3166290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4.  Teaching Methods</a:t>
            </a:r>
            <a:endParaRPr lang="en-US" sz="3200" dirty="0"/>
          </a:p>
        </p:txBody>
      </p:sp>
      <p:sp>
        <p:nvSpPr>
          <p:cNvPr id="3" name="Content Placeholder 2"/>
          <p:cNvSpPr>
            <a:spLocks noGrp="1"/>
          </p:cNvSpPr>
          <p:nvPr>
            <p:ph idx="1"/>
          </p:nvPr>
        </p:nvSpPr>
        <p:spPr>
          <a:xfrm>
            <a:off x="461685" y="1600200"/>
            <a:ext cx="8229600" cy="4953000"/>
          </a:xfrm>
        </p:spPr>
        <p:txBody>
          <a:bodyPr/>
          <a:lstStyle/>
          <a:p>
            <a:pPr marL="458788" indent="-458788">
              <a:spcAft>
                <a:spcPts val="1200"/>
              </a:spcAft>
            </a:pPr>
            <a:r>
              <a:rPr lang="en-US" sz="2400" dirty="0"/>
              <a:t>Show students examples of impact of recent SCOTUS decisions on drafting of consumer contracts.</a:t>
            </a:r>
          </a:p>
          <a:p>
            <a:pPr marL="458788" indent="-458788">
              <a:spcAft>
                <a:spcPts val="1200"/>
              </a:spcAft>
            </a:pPr>
            <a:r>
              <a:rPr lang="en-US" sz="2400" dirty="0"/>
              <a:t>Call on students in class to defend both the majority and dissenters’ opinion in close cases.</a:t>
            </a:r>
          </a:p>
          <a:p>
            <a:pPr marL="458788" indent="-458788"/>
            <a:r>
              <a:rPr lang="en-US" sz="2400" dirty="0"/>
              <a:t>Assign topics from SCOTUS decisions for student papers.</a:t>
            </a:r>
          </a:p>
          <a:p>
            <a:endParaRPr lang="en-US" dirty="0"/>
          </a:p>
        </p:txBody>
      </p:sp>
      <p:sp>
        <p:nvSpPr>
          <p:cNvPr id="4" name="Slide Number Placeholder 3"/>
          <p:cNvSpPr>
            <a:spLocks noGrp="1"/>
          </p:cNvSpPr>
          <p:nvPr>
            <p:ph type="sldNum" sz="quarter" idx="10"/>
          </p:nvPr>
        </p:nvSpPr>
        <p:spPr>
          <a:xfrm>
            <a:off x="8686800" y="6576375"/>
            <a:ext cx="457200" cy="231775"/>
          </a:xfrm>
        </p:spPr>
        <p:txBody>
          <a:bodyPr/>
          <a:lstStyle/>
          <a:p>
            <a:pPr>
              <a:defRPr/>
            </a:pPr>
            <a:fld id="{5D0790FE-D52A-4B14-A91E-7A477409C3C6}" type="slidenum">
              <a:rPr lang="en-US" smtClean="0"/>
              <a:pPr>
                <a:defRPr/>
              </a:pPr>
              <a:t>15</a:t>
            </a:fld>
            <a:endParaRPr lang="en-US" dirty="0"/>
          </a:p>
        </p:txBody>
      </p:sp>
    </p:spTree>
    <p:extLst>
      <p:ext uri="{BB962C8B-B14F-4D97-AF65-F5344CB8AC3E}">
        <p14:creationId xmlns:p14="http://schemas.microsoft.com/office/powerpoint/2010/main" val="93844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762000"/>
          </a:xfrm>
        </p:spPr>
        <p:txBody>
          <a:bodyPr/>
          <a:lstStyle/>
          <a:p>
            <a:r>
              <a:rPr lang="en-US" sz="3200" dirty="0" smtClean="0"/>
              <a:t>5.   Determination of </a:t>
            </a:r>
            <a:r>
              <a:rPr lang="en-US" sz="3200" dirty="0" err="1" smtClean="0"/>
              <a:t>Arbitrability</a:t>
            </a:r>
            <a:r>
              <a:rPr lang="en-US" sz="3200" dirty="0" smtClean="0"/>
              <a:t>: Court or</a:t>
            </a:r>
            <a:br>
              <a:rPr lang="en-US" sz="3200" dirty="0" smtClean="0"/>
            </a:br>
            <a:r>
              <a:rPr lang="en-US" sz="3200" dirty="0"/>
              <a:t> </a:t>
            </a:r>
            <a:r>
              <a:rPr lang="en-US" sz="3200" dirty="0" smtClean="0"/>
              <a:t>     Arbitrator?</a:t>
            </a:r>
            <a:endParaRPr lang="en-US" sz="3200" dirty="0"/>
          </a:p>
        </p:txBody>
      </p:sp>
      <p:sp>
        <p:nvSpPr>
          <p:cNvPr id="3" name="Content Placeholder 2"/>
          <p:cNvSpPr>
            <a:spLocks noGrp="1"/>
          </p:cNvSpPr>
          <p:nvPr>
            <p:ph idx="1"/>
          </p:nvPr>
        </p:nvSpPr>
        <p:spPr/>
        <p:txBody>
          <a:bodyPr/>
          <a:lstStyle/>
          <a:p>
            <a:pPr marL="458788" indent="-458788">
              <a:spcAft>
                <a:spcPts val="1200"/>
              </a:spcAft>
            </a:pPr>
            <a:r>
              <a:rPr lang="en-US" sz="2400" dirty="0"/>
              <a:t>The U.S. Supreme Court seems to distinguish the issue of: 1) whether the parties have made an agreement to arbitrate; from 2) the issue of whether or not the arbitration agreement is valid or enforceable.</a:t>
            </a:r>
          </a:p>
          <a:p>
            <a:pPr marL="458788" indent="-458788"/>
            <a:r>
              <a:rPr lang="en-US" sz="2400" dirty="0"/>
              <a:t>If the issue is the existence of a mutual agreement to arbitrate, then the Court must decide whether the parties have agreed to arbitrate </a:t>
            </a:r>
            <a:r>
              <a:rPr lang="en-US" sz="2400" u="sng" dirty="0"/>
              <a:t>unless</a:t>
            </a:r>
            <a:r>
              <a:rPr lang="en-US" sz="2400" dirty="0"/>
              <a:t> there is a “clear and unmistakable intent” to submit that issue to the arbitrator.  </a:t>
            </a:r>
            <a:r>
              <a:rPr lang="en-US" sz="2400" i="1" dirty="0"/>
              <a:t>First Options of Chicago Inc. v. Kaplan</a:t>
            </a:r>
            <a:r>
              <a:rPr lang="en-US" sz="2400" dirty="0"/>
              <a:t>, 514 U.S. 938 (1995) (court must decide if individual owners of company which agreed to arbitrate are also bound to arbitrate).</a:t>
            </a:r>
          </a:p>
        </p:txBody>
      </p:sp>
      <p:sp>
        <p:nvSpPr>
          <p:cNvPr id="4" name="Slide Number Placeholder 3"/>
          <p:cNvSpPr>
            <a:spLocks noGrp="1"/>
          </p:cNvSpPr>
          <p:nvPr>
            <p:ph type="sldNum" sz="quarter" idx="10"/>
          </p:nvPr>
        </p:nvSpPr>
        <p:spPr>
          <a:xfrm>
            <a:off x="8763000" y="6576375"/>
            <a:ext cx="381000" cy="231775"/>
          </a:xfrm>
        </p:spPr>
        <p:txBody>
          <a:bodyPr/>
          <a:lstStyle/>
          <a:p>
            <a:pPr>
              <a:defRPr/>
            </a:pPr>
            <a:fld id="{5D0790FE-D52A-4B14-A91E-7A477409C3C6}" type="slidenum">
              <a:rPr lang="en-US" smtClean="0"/>
              <a:pPr>
                <a:defRPr/>
              </a:pPr>
              <a:t>16</a:t>
            </a:fld>
            <a:endParaRPr lang="en-US" dirty="0"/>
          </a:p>
        </p:txBody>
      </p:sp>
    </p:spTree>
    <p:extLst>
      <p:ext uri="{BB962C8B-B14F-4D97-AF65-F5344CB8AC3E}">
        <p14:creationId xmlns:p14="http://schemas.microsoft.com/office/powerpoint/2010/main" val="1279506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105400"/>
          </a:xfrm>
        </p:spPr>
        <p:txBody>
          <a:bodyPr/>
          <a:lstStyle/>
          <a:p>
            <a:pPr marL="458788" indent="-458788">
              <a:spcAft>
                <a:spcPts val="1200"/>
              </a:spcAft>
            </a:pPr>
            <a:r>
              <a:rPr lang="en-US" sz="2400" dirty="0"/>
              <a:t>However, if the parties expressly agreed to submit the issue of enforceability of the arbitration agreement to the arbitrator then the issue will be decided by the arbitrator.  </a:t>
            </a:r>
            <a:r>
              <a:rPr lang="en-US" sz="2400" i="1" dirty="0"/>
              <a:t>Rent-A-Center West, Inc. v. Jackson</a:t>
            </a:r>
            <a:r>
              <a:rPr lang="en-US" sz="2400" dirty="0"/>
              <a:t>, 130 </a:t>
            </a:r>
            <a:r>
              <a:rPr lang="en-US" sz="2400" dirty="0" err="1"/>
              <a:t>S.Ct</a:t>
            </a:r>
            <a:r>
              <a:rPr lang="en-US" sz="2400" dirty="0"/>
              <a:t>. 2772 (2010) (5-4) (delegation to arbitrator of  enforceability issue in arbitration agreement is sustained despite claim that </a:t>
            </a:r>
            <a:r>
              <a:rPr lang="en-US" sz="2400" dirty="0" smtClean="0"/>
              <a:t>agreement </a:t>
            </a:r>
            <a:r>
              <a:rPr lang="en-US" sz="2400" dirty="0"/>
              <a:t>is unconscionable under state law</a:t>
            </a:r>
            <a:r>
              <a:rPr lang="en-US" sz="2400" dirty="0" smtClean="0"/>
              <a:t>.)</a:t>
            </a:r>
          </a:p>
          <a:p>
            <a:pPr marL="457200" indent="-457200"/>
            <a:r>
              <a:rPr lang="en-US" sz="2400" dirty="0"/>
              <a:t>Compare with </a:t>
            </a:r>
            <a:r>
              <a:rPr lang="en-US" sz="2400" i="1" dirty="0"/>
              <a:t>Buckeye Check Cashing Inc. v. </a:t>
            </a:r>
            <a:r>
              <a:rPr lang="en-US" sz="2400" i="1" dirty="0" err="1"/>
              <a:t>Cardegna</a:t>
            </a:r>
            <a:r>
              <a:rPr lang="en-US" sz="2400" dirty="0"/>
              <a:t>, 546 U.S. 440 (2006) (claim that contract as a whole is void in that alleged usurious interest rates violate state law is issue for the </a:t>
            </a:r>
            <a:r>
              <a:rPr lang="en-US" sz="2400" dirty="0" smtClean="0"/>
              <a:t>arbitrator, not </a:t>
            </a:r>
            <a:r>
              <a:rPr lang="en-US" sz="2400" dirty="0"/>
              <a:t>Court).</a:t>
            </a:r>
          </a:p>
        </p:txBody>
      </p:sp>
      <p:sp>
        <p:nvSpPr>
          <p:cNvPr id="4" name="Title 1"/>
          <p:cNvSpPr>
            <a:spLocks noGrp="1"/>
          </p:cNvSpPr>
          <p:nvPr>
            <p:ph type="title"/>
          </p:nvPr>
        </p:nvSpPr>
        <p:spPr>
          <a:xfrm>
            <a:off x="376515" y="228600"/>
            <a:ext cx="8229600" cy="762000"/>
          </a:xfrm>
        </p:spPr>
        <p:txBody>
          <a:bodyPr/>
          <a:lstStyle/>
          <a:p>
            <a:r>
              <a:rPr lang="en-US" sz="3200" dirty="0" smtClean="0"/>
              <a:t>5.  Determination of </a:t>
            </a:r>
            <a:r>
              <a:rPr lang="en-US" sz="3200" dirty="0" err="1" smtClean="0"/>
              <a:t>Arbitrability</a:t>
            </a:r>
            <a:r>
              <a:rPr lang="en-US" sz="3200" dirty="0" smtClean="0"/>
              <a:t>: Court or</a:t>
            </a:r>
            <a:br>
              <a:rPr lang="en-US" sz="3200" dirty="0" smtClean="0"/>
            </a:br>
            <a:r>
              <a:rPr lang="en-US" sz="3200" dirty="0"/>
              <a:t> </a:t>
            </a:r>
            <a:r>
              <a:rPr lang="en-US" sz="3200" dirty="0" smtClean="0"/>
              <a:t>    Arbitrator?</a:t>
            </a:r>
            <a:endParaRPr lang="en-US" sz="3200" dirty="0"/>
          </a:p>
        </p:txBody>
      </p:sp>
      <p:sp>
        <p:nvSpPr>
          <p:cNvPr id="5" name="Slide Number Placeholder 4"/>
          <p:cNvSpPr>
            <a:spLocks noGrp="1"/>
          </p:cNvSpPr>
          <p:nvPr>
            <p:ph type="sldNum" sz="quarter" idx="10"/>
          </p:nvPr>
        </p:nvSpPr>
        <p:spPr>
          <a:xfrm>
            <a:off x="8839200" y="6576375"/>
            <a:ext cx="304800" cy="231775"/>
          </a:xfrm>
        </p:spPr>
        <p:txBody>
          <a:bodyPr/>
          <a:lstStyle/>
          <a:p>
            <a:pPr>
              <a:defRPr/>
            </a:pPr>
            <a:fld id="{5D0790FE-D52A-4B14-A91E-7A477409C3C6}" type="slidenum">
              <a:rPr lang="en-US" smtClean="0"/>
              <a:pPr>
                <a:defRPr/>
              </a:pPr>
              <a:t>17</a:t>
            </a:fld>
            <a:endParaRPr lang="en-US" dirty="0"/>
          </a:p>
        </p:txBody>
      </p:sp>
    </p:spTree>
    <p:extLst>
      <p:ext uri="{BB962C8B-B14F-4D97-AF65-F5344CB8AC3E}">
        <p14:creationId xmlns:p14="http://schemas.microsoft.com/office/powerpoint/2010/main" val="3076163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lstStyle/>
          <a:p>
            <a:r>
              <a:rPr lang="en-US" sz="3200" b="1" dirty="0"/>
              <a:t>6. </a:t>
            </a:r>
            <a:r>
              <a:rPr lang="en-US" sz="3200" b="1" dirty="0" smtClean="0"/>
              <a:t> Impact </a:t>
            </a:r>
            <a:r>
              <a:rPr lang="en-US" sz="3200" b="1" dirty="0"/>
              <a:t>on Consumer Contracts</a:t>
            </a:r>
            <a:endParaRPr lang="en-US" sz="3200" dirty="0"/>
          </a:p>
        </p:txBody>
      </p:sp>
      <p:sp>
        <p:nvSpPr>
          <p:cNvPr id="3" name="Content Placeholder 2"/>
          <p:cNvSpPr>
            <a:spLocks noGrp="1"/>
          </p:cNvSpPr>
          <p:nvPr>
            <p:ph idx="1"/>
          </p:nvPr>
        </p:nvSpPr>
        <p:spPr>
          <a:xfrm>
            <a:off x="457200" y="1143000"/>
            <a:ext cx="8229600" cy="5257800"/>
          </a:xfrm>
        </p:spPr>
        <p:txBody>
          <a:bodyPr/>
          <a:lstStyle/>
          <a:p>
            <a:pPr marL="458788" indent="-458788">
              <a:spcAft>
                <a:spcPts val="600"/>
              </a:spcAft>
            </a:pPr>
            <a:r>
              <a:rPr lang="en-US" sz="2400" dirty="0" smtClean="0"/>
              <a:t>Do </a:t>
            </a:r>
            <a:r>
              <a:rPr lang="en-US" sz="2400" dirty="0"/>
              <a:t>consumer contracts delegate the issues of the existence and enforceability of </a:t>
            </a:r>
            <a:r>
              <a:rPr lang="en-US" sz="2400" dirty="0" smtClean="0"/>
              <a:t>the arbitration </a:t>
            </a:r>
            <a:r>
              <a:rPr lang="en-US" sz="2400" dirty="0"/>
              <a:t>agreement to the court or to the arbitrator</a:t>
            </a:r>
            <a:r>
              <a:rPr lang="en-US" sz="2400" dirty="0" smtClean="0"/>
              <a:t>?</a:t>
            </a:r>
            <a:endParaRPr lang="en-US" sz="2400" dirty="0"/>
          </a:p>
          <a:p>
            <a:pPr marL="458788" indent="-458788">
              <a:spcAft>
                <a:spcPts val="600"/>
              </a:spcAft>
            </a:pPr>
            <a:r>
              <a:rPr lang="en-US" sz="2400" i="1" dirty="0" smtClean="0"/>
              <a:t>E.G</a:t>
            </a:r>
            <a:r>
              <a:rPr lang="en-US" sz="2400" dirty="0"/>
              <a:t>. Many arbitration provisions in consumer contracts incorporate the rules of the </a:t>
            </a:r>
            <a:r>
              <a:rPr lang="en-US" sz="2400" dirty="0" smtClean="0"/>
              <a:t>American </a:t>
            </a:r>
            <a:r>
              <a:rPr lang="en-US" sz="2400" dirty="0"/>
              <a:t>Arbitration Association</a:t>
            </a:r>
            <a:r>
              <a:rPr lang="en-US" sz="2400" dirty="0" smtClean="0"/>
              <a:t>.</a:t>
            </a:r>
            <a:endParaRPr lang="en-US" sz="2400" dirty="0"/>
          </a:p>
          <a:p>
            <a:pPr marL="457200" indent="-457200"/>
            <a:r>
              <a:rPr lang="en-US" sz="2400" dirty="0" smtClean="0"/>
              <a:t>American </a:t>
            </a:r>
            <a:r>
              <a:rPr lang="en-US" sz="2400" dirty="0"/>
              <a:t>Arbitration Association Commercial Rule R-7 provides: 	</a:t>
            </a:r>
          </a:p>
          <a:p>
            <a:pPr marL="457200" indent="0">
              <a:buNone/>
            </a:pPr>
            <a:r>
              <a:rPr lang="en-US" sz="2400" dirty="0" smtClean="0"/>
              <a:t>“(</a:t>
            </a:r>
            <a:r>
              <a:rPr lang="en-US" sz="2400" dirty="0"/>
              <a:t>a) The arbitrator shall have the power to rule on his or her own jurisdiction, including 	any objections with respect to the existence, scope or validity of </a:t>
            </a:r>
            <a:r>
              <a:rPr lang="en-US" sz="2400" dirty="0" smtClean="0"/>
              <a:t>the arbitration agreement </a:t>
            </a:r>
            <a:r>
              <a:rPr lang="en-US" sz="2400" dirty="0"/>
              <a:t>or to the </a:t>
            </a:r>
            <a:r>
              <a:rPr lang="en-US" sz="2400" dirty="0" err="1"/>
              <a:t>arbitrability</a:t>
            </a:r>
            <a:r>
              <a:rPr lang="en-US" sz="2400" dirty="0"/>
              <a:t> of any claim or counterclaim.</a:t>
            </a:r>
          </a:p>
        </p:txBody>
      </p:sp>
      <p:sp>
        <p:nvSpPr>
          <p:cNvPr id="4" name="Slide Number Placeholder 3"/>
          <p:cNvSpPr>
            <a:spLocks noGrp="1"/>
          </p:cNvSpPr>
          <p:nvPr>
            <p:ph type="sldNum" sz="quarter" idx="10"/>
          </p:nvPr>
        </p:nvSpPr>
        <p:spPr>
          <a:xfrm>
            <a:off x="8839200" y="6576375"/>
            <a:ext cx="304800" cy="231775"/>
          </a:xfrm>
        </p:spPr>
        <p:txBody>
          <a:bodyPr/>
          <a:lstStyle/>
          <a:p>
            <a:pPr>
              <a:defRPr/>
            </a:pPr>
            <a:fld id="{5D0790FE-D52A-4B14-A91E-7A477409C3C6}" type="slidenum">
              <a:rPr lang="en-US" smtClean="0"/>
              <a:pPr>
                <a:defRPr/>
              </a:pPr>
              <a:t>18</a:t>
            </a:fld>
            <a:endParaRPr lang="en-US" dirty="0"/>
          </a:p>
        </p:txBody>
      </p:sp>
    </p:spTree>
    <p:extLst>
      <p:ext uri="{BB962C8B-B14F-4D97-AF65-F5344CB8AC3E}">
        <p14:creationId xmlns:p14="http://schemas.microsoft.com/office/powerpoint/2010/main" val="3465044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4015"/>
            <a:ext cx="8229600" cy="5105400"/>
          </a:xfrm>
        </p:spPr>
        <p:txBody>
          <a:bodyPr/>
          <a:lstStyle/>
          <a:p>
            <a:pPr marL="458788" indent="-458788">
              <a:spcAft>
                <a:spcPts val="1200"/>
              </a:spcAft>
            </a:pPr>
            <a:r>
              <a:rPr lang="en-US" sz="2400" dirty="0"/>
              <a:t>(b) The arbitrator shall have the power to determine the existence or validity of a </a:t>
            </a:r>
            <a:r>
              <a:rPr lang="en-US" sz="2400" dirty="0" smtClean="0"/>
              <a:t>contract of </a:t>
            </a:r>
            <a:r>
              <a:rPr lang="en-US" sz="2400" dirty="0"/>
              <a:t>which an arbitration clause forms a part. Such an arbitration clause shall be treated </a:t>
            </a:r>
            <a:r>
              <a:rPr lang="en-US" sz="2400" dirty="0" smtClean="0"/>
              <a:t>as an </a:t>
            </a:r>
            <a:r>
              <a:rPr lang="en-US" sz="2400" dirty="0"/>
              <a:t>agreement independent of the other terms of the contract. A decision by the arbitrator </a:t>
            </a:r>
            <a:r>
              <a:rPr lang="en-US" sz="2400" dirty="0" smtClean="0"/>
              <a:t>that </a:t>
            </a:r>
            <a:r>
              <a:rPr lang="en-US" sz="2400" dirty="0"/>
              <a:t>the contract is null and void shall not for that reason alone render invalid </a:t>
            </a:r>
            <a:r>
              <a:rPr lang="en-US" sz="2400" dirty="0" smtClean="0"/>
              <a:t>the arbitration </a:t>
            </a:r>
            <a:r>
              <a:rPr lang="en-US" sz="2400" dirty="0"/>
              <a:t>clause</a:t>
            </a:r>
            <a:r>
              <a:rPr lang="en-US" sz="2400" dirty="0" smtClean="0"/>
              <a:t>.”</a:t>
            </a:r>
          </a:p>
          <a:p>
            <a:pPr marL="458788" indent="-458788"/>
            <a:r>
              <a:rPr lang="en-US" sz="2400" i="1" dirty="0"/>
              <a:t>E.G</a:t>
            </a:r>
            <a:r>
              <a:rPr lang="en-US" sz="2400" dirty="0"/>
              <a:t>. JAMS Comprehensive Arbitration Rule </a:t>
            </a:r>
            <a:r>
              <a:rPr lang="en-US" sz="2400" dirty="0" smtClean="0"/>
              <a:t>R-11(b</a:t>
            </a:r>
            <a:r>
              <a:rPr lang="en-US" sz="2400" dirty="0"/>
              <a:t>) is similar.</a:t>
            </a:r>
          </a:p>
        </p:txBody>
      </p:sp>
      <p:sp>
        <p:nvSpPr>
          <p:cNvPr id="4" name="Title 1"/>
          <p:cNvSpPr>
            <a:spLocks noGrp="1"/>
          </p:cNvSpPr>
          <p:nvPr>
            <p:ph type="title"/>
          </p:nvPr>
        </p:nvSpPr>
        <p:spPr/>
        <p:txBody>
          <a:bodyPr/>
          <a:lstStyle/>
          <a:p>
            <a:r>
              <a:rPr lang="en-US" sz="3200" b="1" dirty="0"/>
              <a:t>6. </a:t>
            </a:r>
            <a:r>
              <a:rPr lang="en-US" sz="3200" b="1" dirty="0" smtClean="0"/>
              <a:t>  Impact </a:t>
            </a:r>
            <a:r>
              <a:rPr lang="en-US" sz="3200" b="1" dirty="0"/>
              <a:t>on Consumer Contracts</a:t>
            </a:r>
            <a:endParaRPr lang="en-US" sz="3200" dirty="0"/>
          </a:p>
        </p:txBody>
      </p:sp>
      <p:sp>
        <p:nvSpPr>
          <p:cNvPr id="5" name="Slide Number Placeholder 4"/>
          <p:cNvSpPr>
            <a:spLocks noGrp="1"/>
          </p:cNvSpPr>
          <p:nvPr>
            <p:ph type="sldNum" sz="quarter" idx="10"/>
          </p:nvPr>
        </p:nvSpPr>
        <p:spPr>
          <a:xfrm>
            <a:off x="8763000" y="6576375"/>
            <a:ext cx="381000" cy="231775"/>
          </a:xfrm>
        </p:spPr>
        <p:txBody>
          <a:bodyPr/>
          <a:lstStyle/>
          <a:p>
            <a:pPr>
              <a:defRPr/>
            </a:pPr>
            <a:fld id="{5D0790FE-D52A-4B14-A91E-7A477409C3C6}" type="slidenum">
              <a:rPr lang="en-US" smtClean="0"/>
              <a:pPr>
                <a:defRPr/>
              </a:pPr>
              <a:t>19</a:t>
            </a:fld>
            <a:endParaRPr lang="en-US" dirty="0"/>
          </a:p>
        </p:txBody>
      </p:sp>
    </p:spTree>
    <p:extLst>
      <p:ext uri="{BB962C8B-B14F-4D97-AF65-F5344CB8AC3E}">
        <p14:creationId xmlns:p14="http://schemas.microsoft.com/office/powerpoint/2010/main" val="14992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10600" cy="685800"/>
          </a:xfrm>
        </p:spPr>
        <p:txBody>
          <a:bodyPr/>
          <a:lstStyle/>
          <a:p>
            <a:r>
              <a:rPr lang="en-US" sz="3200" dirty="0" smtClean="0"/>
              <a:t>1</a:t>
            </a:r>
            <a:r>
              <a:rPr lang="en-US" sz="3200" dirty="0"/>
              <a:t>. </a:t>
            </a:r>
            <a:r>
              <a:rPr lang="en-US" sz="3200" dirty="0" smtClean="0"/>
              <a:t> </a:t>
            </a:r>
            <a:r>
              <a:rPr lang="en-US" sz="3200" b="1" dirty="0" smtClean="0"/>
              <a:t>Class </a:t>
            </a:r>
            <a:r>
              <a:rPr lang="en-US" sz="3200" b="1" dirty="0"/>
              <a:t>Action Waivers and Arbitration</a:t>
            </a:r>
            <a:endParaRPr lang="en-US" sz="3200" dirty="0"/>
          </a:p>
        </p:txBody>
      </p:sp>
      <p:sp>
        <p:nvSpPr>
          <p:cNvPr id="3" name="Content Placeholder 2"/>
          <p:cNvSpPr>
            <a:spLocks noGrp="1"/>
          </p:cNvSpPr>
          <p:nvPr>
            <p:ph idx="1"/>
          </p:nvPr>
        </p:nvSpPr>
        <p:spPr>
          <a:xfrm>
            <a:off x="228600" y="1295400"/>
            <a:ext cx="8610600" cy="5105400"/>
          </a:xfrm>
        </p:spPr>
        <p:txBody>
          <a:bodyPr/>
          <a:lstStyle/>
          <a:p>
            <a:pPr marL="915988" indent="-458788">
              <a:spcAft>
                <a:spcPts val="1200"/>
              </a:spcAft>
            </a:pPr>
            <a:r>
              <a:rPr lang="en-US" sz="2400" dirty="0" smtClean="0"/>
              <a:t>The </a:t>
            </a:r>
            <a:r>
              <a:rPr lang="en-US" sz="2400" dirty="0"/>
              <a:t>FAA pre-empts a state law which invalidated class action waiver agreements coupled with an arbitration clause in a consumer adhesion contract.  </a:t>
            </a:r>
            <a:r>
              <a:rPr lang="en-US" sz="2400" i="1" dirty="0"/>
              <a:t>AT&amp;T Mobility LLC v. Concepcion</a:t>
            </a:r>
            <a:r>
              <a:rPr lang="en-US" sz="2400" dirty="0"/>
              <a:t>, 131 </a:t>
            </a:r>
            <a:r>
              <a:rPr lang="en-US" sz="2400" dirty="0" err="1"/>
              <a:t>S.Ct</a:t>
            </a:r>
            <a:r>
              <a:rPr lang="en-US" sz="2400" dirty="0"/>
              <a:t>. 1740 (2011)(5-4</a:t>
            </a:r>
            <a:r>
              <a:rPr lang="en-US" sz="2400" dirty="0" smtClean="0"/>
              <a:t>).</a:t>
            </a:r>
          </a:p>
          <a:p>
            <a:pPr marL="915988" indent="-458788"/>
            <a:r>
              <a:rPr lang="en-US" sz="2400" dirty="0"/>
              <a:t>The FAA does not permit courts to invalidate a contractual waiver of class arbitration on the ground that the plaintiff’s cost of individual arbitration exceeds the potential recovery.  The “effective vindication” doctrine does not invalidate the arbitration agreement.  </a:t>
            </a:r>
            <a:r>
              <a:rPr lang="en-US" sz="2400" i="1" dirty="0"/>
              <a:t>American Express Co. v. Italian Colors Restaurant</a:t>
            </a:r>
            <a:r>
              <a:rPr lang="en-US" sz="2400" dirty="0"/>
              <a:t>, 133 S. Ct. 2304 (2013)(5-3).</a:t>
            </a:r>
            <a:endParaRPr lang="en-US" sz="2400" dirty="0" smtClean="0"/>
          </a:p>
          <a:p>
            <a:pPr marL="915988" indent="-458788"/>
            <a:endParaRPr lang="en-US" dirty="0" smtClean="0"/>
          </a:p>
          <a:p>
            <a:pPr marL="971550" indent="-514350">
              <a:buFont typeface="+mj-lt"/>
              <a:buAutoNum type="arabicPeriod"/>
            </a:pPr>
            <a:endParaRPr lang="en-US" dirty="0" smtClean="0"/>
          </a:p>
          <a:p>
            <a:pPr marL="514350" indent="-514350">
              <a:buAutoNum type="arabicPeriod"/>
            </a:pPr>
            <a:endParaRPr lang="en-US" b="1" dirty="0" smtClean="0"/>
          </a:p>
        </p:txBody>
      </p:sp>
      <p:sp>
        <p:nvSpPr>
          <p:cNvPr id="4" name="Slide Number Placeholder 3"/>
          <p:cNvSpPr>
            <a:spLocks noGrp="1"/>
          </p:cNvSpPr>
          <p:nvPr>
            <p:ph type="sldNum" sz="quarter" idx="10"/>
          </p:nvPr>
        </p:nvSpPr>
        <p:spPr/>
        <p:txBody>
          <a:bodyPr/>
          <a:lstStyle/>
          <a:p>
            <a:pPr>
              <a:defRPr/>
            </a:pPr>
            <a:fld id="{5D0790FE-D52A-4B14-A91E-7A477409C3C6}" type="slidenum">
              <a:rPr lang="en-US" smtClean="0"/>
              <a:pPr>
                <a:defRPr/>
              </a:pPr>
              <a:t>2</a:t>
            </a:fld>
            <a:endParaRPr lang="en-US" dirty="0"/>
          </a:p>
        </p:txBody>
      </p:sp>
    </p:spTree>
    <p:extLst>
      <p:ext uri="{BB962C8B-B14F-4D97-AF65-F5344CB8AC3E}">
        <p14:creationId xmlns:p14="http://schemas.microsoft.com/office/powerpoint/2010/main" val="2364599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7.  Teaching Methods</a:t>
            </a:r>
            <a:endParaRPr lang="en-US" sz="3200" dirty="0"/>
          </a:p>
        </p:txBody>
      </p:sp>
      <p:sp>
        <p:nvSpPr>
          <p:cNvPr id="3" name="Content Placeholder 2"/>
          <p:cNvSpPr>
            <a:spLocks noGrp="1"/>
          </p:cNvSpPr>
          <p:nvPr>
            <p:ph idx="1"/>
          </p:nvPr>
        </p:nvSpPr>
        <p:spPr/>
        <p:txBody>
          <a:bodyPr/>
          <a:lstStyle/>
          <a:p>
            <a:pPr marL="458788" indent="-458788">
              <a:spcAft>
                <a:spcPts val="1200"/>
              </a:spcAft>
            </a:pPr>
            <a:r>
              <a:rPr lang="en-US" dirty="0" smtClean="0"/>
              <a:t>Show </a:t>
            </a:r>
            <a:r>
              <a:rPr lang="en-US" dirty="0"/>
              <a:t>students examples of the AAA and JAMS </a:t>
            </a:r>
            <a:r>
              <a:rPr lang="en-US" dirty="0" smtClean="0"/>
              <a:t>  Rules.</a:t>
            </a:r>
            <a:endParaRPr lang="en-US" dirty="0"/>
          </a:p>
          <a:p>
            <a:pPr marL="458788" indent="-458788">
              <a:spcAft>
                <a:spcPts val="1200"/>
              </a:spcAft>
            </a:pPr>
            <a:r>
              <a:rPr lang="en-US" dirty="0" smtClean="0"/>
              <a:t>Ask </a:t>
            </a:r>
            <a:r>
              <a:rPr lang="en-US" dirty="0"/>
              <a:t>students to defend both the majority and dissenting opinions in the </a:t>
            </a:r>
            <a:r>
              <a:rPr lang="en-US" i="1" dirty="0"/>
              <a:t>Jackson</a:t>
            </a:r>
            <a:r>
              <a:rPr lang="en-US" dirty="0"/>
              <a:t> case</a:t>
            </a:r>
            <a:r>
              <a:rPr lang="en-US" dirty="0" smtClean="0"/>
              <a:t>.</a:t>
            </a:r>
            <a:endParaRPr lang="en-US" dirty="0"/>
          </a:p>
          <a:p>
            <a:pPr marL="457200" indent="-457200"/>
            <a:r>
              <a:rPr lang="en-US" dirty="0" smtClean="0"/>
              <a:t>Assign </a:t>
            </a:r>
            <a:r>
              <a:rPr lang="en-US" dirty="0"/>
              <a:t>topics from SCOTUS </a:t>
            </a:r>
            <a:r>
              <a:rPr lang="en-US" dirty="0" err="1"/>
              <a:t>arbitrability</a:t>
            </a:r>
            <a:r>
              <a:rPr lang="en-US" dirty="0"/>
              <a:t> decisions for student papers.</a:t>
            </a:r>
          </a:p>
        </p:txBody>
      </p:sp>
      <p:sp>
        <p:nvSpPr>
          <p:cNvPr id="4" name="Slide Number Placeholder 3"/>
          <p:cNvSpPr>
            <a:spLocks noGrp="1"/>
          </p:cNvSpPr>
          <p:nvPr>
            <p:ph type="sldNum" sz="quarter" idx="10"/>
          </p:nvPr>
        </p:nvSpPr>
        <p:spPr>
          <a:xfrm>
            <a:off x="8763000" y="6576375"/>
            <a:ext cx="381000" cy="231775"/>
          </a:xfrm>
        </p:spPr>
        <p:txBody>
          <a:bodyPr/>
          <a:lstStyle/>
          <a:p>
            <a:pPr>
              <a:defRPr/>
            </a:pPr>
            <a:fld id="{5D0790FE-D52A-4B14-A91E-7A477409C3C6}" type="slidenum">
              <a:rPr lang="en-US" smtClean="0"/>
              <a:pPr>
                <a:defRPr/>
              </a:pPr>
              <a:t>20</a:t>
            </a:fld>
            <a:endParaRPr lang="en-US" dirty="0"/>
          </a:p>
        </p:txBody>
      </p:sp>
    </p:spTree>
    <p:extLst>
      <p:ext uri="{BB962C8B-B14F-4D97-AF65-F5344CB8AC3E}">
        <p14:creationId xmlns:p14="http://schemas.microsoft.com/office/powerpoint/2010/main" val="2447676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Questions</a:t>
            </a:r>
            <a:endParaRPr lang="en-US" dirty="0"/>
          </a:p>
        </p:txBody>
      </p:sp>
      <p:sp>
        <p:nvSpPr>
          <p:cNvPr id="3" name="Content Placeholder 2"/>
          <p:cNvSpPr>
            <a:spLocks noGrp="1"/>
          </p:cNvSpPr>
          <p:nvPr>
            <p:ph idx="1"/>
          </p:nvPr>
        </p:nvSpPr>
        <p:spPr>
          <a:xfrm>
            <a:off x="457200" y="1295400"/>
            <a:ext cx="8229600" cy="4953000"/>
          </a:xfrm>
        </p:spPr>
        <p:txBody>
          <a:bodyPr/>
          <a:lstStyle/>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r>
              <a:rPr lang="en-US" sz="900" dirty="0" err="1" smtClean="0"/>
              <a:t>474592940v1</a:t>
            </a:r>
            <a:endParaRPr lang="en-US" sz="900" dirty="0"/>
          </a:p>
        </p:txBody>
      </p:sp>
      <p:sp>
        <p:nvSpPr>
          <p:cNvPr id="6" name="Slide Number Placeholder 5"/>
          <p:cNvSpPr>
            <a:spLocks noGrp="1"/>
          </p:cNvSpPr>
          <p:nvPr>
            <p:ph type="sldNum" sz="quarter" idx="10"/>
          </p:nvPr>
        </p:nvSpPr>
        <p:spPr>
          <a:xfrm>
            <a:off x="8839200" y="6576375"/>
            <a:ext cx="304800" cy="231775"/>
          </a:xfrm>
        </p:spPr>
        <p:txBody>
          <a:bodyPr/>
          <a:lstStyle/>
          <a:p>
            <a:pPr>
              <a:defRPr/>
            </a:pPr>
            <a:fld id="{5D0790FE-D52A-4B14-A91E-7A477409C3C6}" type="slidenum">
              <a:rPr lang="en-US" smtClean="0"/>
              <a:pPr>
                <a:defRPr/>
              </a:pPr>
              <a:t>21</a:t>
            </a:fld>
            <a:endParaRPr lang="en-US" dirty="0"/>
          </a:p>
        </p:txBody>
      </p:sp>
    </p:spTree>
    <p:extLst>
      <p:ext uri="{BB962C8B-B14F-4D97-AF65-F5344CB8AC3E}">
        <p14:creationId xmlns:p14="http://schemas.microsoft.com/office/powerpoint/2010/main" val="3166384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pPr marL="458788" indent="-458788">
              <a:spcAft>
                <a:spcPts val="1200"/>
              </a:spcAft>
            </a:pPr>
            <a:r>
              <a:rPr lang="en-US" sz="2400" dirty="0"/>
              <a:t>State court’s interpretation of contractual choice of law clause </a:t>
            </a:r>
            <a:r>
              <a:rPr lang="en-US" sz="2400" dirty="0" smtClean="0"/>
              <a:t>to invalidate an </a:t>
            </a:r>
            <a:r>
              <a:rPr lang="en-US" sz="2400" dirty="0"/>
              <a:t>arbitration agreement does not put arbitration agreements on equal footing with all other contracts and does not comport with federal policy favoring arbitration and therefor the interpretation is preempted by the </a:t>
            </a:r>
            <a:r>
              <a:rPr lang="en-US" sz="2400" i="1" dirty="0"/>
              <a:t>FAA. Direct TV Inc. v </a:t>
            </a:r>
            <a:r>
              <a:rPr lang="en-US" sz="2400" i="1" dirty="0" err="1"/>
              <a:t>Imburgia</a:t>
            </a:r>
            <a:r>
              <a:rPr lang="en-US" sz="2400" i="1" dirty="0"/>
              <a:t>, et al.</a:t>
            </a:r>
            <a:r>
              <a:rPr lang="en-US" sz="2400" dirty="0"/>
              <a:t>, SCOTUS No. 14-462, Dec. 14, 2015 (6-3). </a:t>
            </a:r>
            <a:endParaRPr lang="en-US" sz="2400" dirty="0" smtClean="0"/>
          </a:p>
          <a:p>
            <a:pPr marL="458788" indent="-458788"/>
            <a:r>
              <a:rPr lang="en-US" sz="2400" dirty="0"/>
              <a:t>However an arbitrator may employ class procedures if the arbitration clause authorizes them and an arbitrator’s decision to do so will not be vacated under §10(a)(4) of the FAA.  </a:t>
            </a:r>
            <a:r>
              <a:rPr lang="en-US" sz="2400" i="1" dirty="0"/>
              <a:t>Oxford Health Plans LLC v. Sutter</a:t>
            </a:r>
            <a:r>
              <a:rPr lang="en-US" sz="2400" dirty="0"/>
              <a:t>, 133 S. Ct. 2064 (2013).</a:t>
            </a:r>
          </a:p>
        </p:txBody>
      </p:sp>
      <p:sp>
        <p:nvSpPr>
          <p:cNvPr id="4" name="Title 1"/>
          <p:cNvSpPr>
            <a:spLocks noGrp="1"/>
          </p:cNvSpPr>
          <p:nvPr>
            <p:ph type="title"/>
          </p:nvPr>
        </p:nvSpPr>
        <p:spPr/>
        <p:txBody>
          <a:bodyPr/>
          <a:lstStyle/>
          <a:p>
            <a:r>
              <a:rPr lang="en-US" sz="3200" dirty="0" smtClean="0"/>
              <a:t>1</a:t>
            </a:r>
            <a:r>
              <a:rPr lang="en-US" sz="3200" dirty="0"/>
              <a:t>. </a:t>
            </a:r>
            <a:r>
              <a:rPr lang="en-US" sz="3200" b="1" dirty="0"/>
              <a:t>Class Action Waivers and Arbitration</a:t>
            </a:r>
            <a:endParaRPr lang="en-US" sz="3200" dirty="0"/>
          </a:p>
        </p:txBody>
      </p:sp>
      <p:sp>
        <p:nvSpPr>
          <p:cNvPr id="5" name="Slide Number Placeholder 4"/>
          <p:cNvSpPr>
            <a:spLocks noGrp="1"/>
          </p:cNvSpPr>
          <p:nvPr>
            <p:ph type="sldNum" sz="quarter" idx="10"/>
          </p:nvPr>
        </p:nvSpPr>
        <p:spPr/>
        <p:txBody>
          <a:bodyPr/>
          <a:lstStyle/>
          <a:p>
            <a:pPr>
              <a:defRPr/>
            </a:pPr>
            <a:fld id="{5D0790FE-D52A-4B14-A91E-7A477409C3C6}" type="slidenum">
              <a:rPr lang="en-US" smtClean="0"/>
              <a:pPr>
                <a:defRPr/>
              </a:pPr>
              <a:t>3</a:t>
            </a:fld>
            <a:endParaRPr lang="en-US" dirty="0"/>
          </a:p>
        </p:txBody>
      </p:sp>
    </p:spTree>
    <p:extLst>
      <p:ext uri="{BB962C8B-B14F-4D97-AF65-F5344CB8AC3E}">
        <p14:creationId xmlns:p14="http://schemas.microsoft.com/office/powerpoint/2010/main" val="236732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14800"/>
          </a:xfrm>
        </p:spPr>
        <p:txBody>
          <a:bodyPr/>
          <a:lstStyle/>
          <a:p>
            <a:pPr marL="458788" indent="-458788">
              <a:spcAft>
                <a:spcPts val="1200"/>
              </a:spcAft>
            </a:pPr>
            <a:r>
              <a:rPr lang="en-US" sz="2400" dirty="0"/>
              <a:t>What types of consumer contracts combine class action waivers with arbitration agreements</a:t>
            </a:r>
            <a:r>
              <a:rPr lang="en-US" sz="2400" dirty="0" smtClean="0"/>
              <a:t>?</a:t>
            </a:r>
          </a:p>
          <a:p>
            <a:pPr marL="457200" indent="-457200">
              <a:spcAft>
                <a:spcPts val="1200"/>
              </a:spcAft>
            </a:pPr>
            <a:r>
              <a:rPr lang="en-US" sz="2400" dirty="0"/>
              <a:t>Do such contracts allow consumers to opt out of arbitration</a:t>
            </a:r>
            <a:r>
              <a:rPr lang="en-US" sz="2400" dirty="0" smtClean="0"/>
              <a:t>?</a:t>
            </a:r>
          </a:p>
          <a:p>
            <a:pPr marL="457200" indent="-457200">
              <a:spcAft>
                <a:spcPts val="1200"/>
              </a:spcAft>
            </a:pPr>
            <a:r>
              <a:rPr lang="en-US" sz="2400" i="1" dirty="0"/>
              <a:t>E.G.</a:t>
            </a:r>
            <a:r>
              <a:rPr lang="en-US" sz="2400" dirty="0"/>
              <a:t> Master </a:t>
            </a:r>
            <a:r>
              <a:rPr lang="en-US" sz="2400" dirty="0" smtClean="0"/>
              <a:t>Card </a:t>
            </a:r>
            <a:r>
              <a:rPr lang="en-US" sz="2400" dirty="0"/>
              <a:t>Credit Card Agreement</a:t>
            </a:r>
          </a:p>
          <a:p>
            <a:pPr marL="457200" indent="-457200">
              <a:spcAft>
                <a:spcPts val="1200"/>
              </a:spcAft>
            </a:pPr>
            <a:r>
              <a:rPr lang="en-US" sz="2400" i="1" dirty="0"/>
              <a:t>E.G.</a:t>
            </a:r>
            <a:r>
              <a:rPr lang="en-US" sz="2400" dirty="0"/>
              <a:t> Macy’s Credit Card Agreement</a:t>
            </a:r>
          </a:p>
          <a:p>
            <a:pPr marL="458788" indent="-458788"/>
            <a:r>
              <a:rPr lang="en-US" sz="2400" i="1" dirty="0"/>
              <a:t>E.G. </a:t>
            </a:r>
            <a:r>
              <a:rPr lang="en-US" sz="2400" dirty="0"/>
              <a:t>Hertz Rental Car Agreement</a:t>
            </a:r>
          </a:p>
          <a:p>
            <a:pPr marL="0" indent="0">
              <a:buNone/>
            </a:pPr>
            <a:r>
              <a:rPr lang="en-US" sz="2400" dirty="0" smtClean="0"/>
              <a:t/>
            </a:r>
            <a:br>
              <a:rPr lang="en-US" sz="2400" dirty="0" smtClean="0"/>
            </a:br>
            <a:endParaRPr lang="en-US" sz="2400" dirty="0" smtClean="0"/>
          </a:p>
          <a:p>
            <a:endParaRPr lang="en-US" dirty="0"/>
          </a:p>
        </p:txBody>
      </p:sp>
      <p:sp>
        <p:nvSpPr>
          <p:cNvPr id="4" name="Title 1"/>
          <p:cNvSpPr>
            <a:spLocks noGrp="1"/>
          </p:cNvSpPr>
          <p:nvPr>
            <p:ph type="title"/>
          </p:nvPr>
        </p:nvSpPr>
        <p:spPr/>
        <p:txBody>
          <a:bodyPr/>
          <a:lstStyle/>
          <a:p>
            <a:r>
              <a:rPr lang="en-US" sz="3200" dirty="0"/>
              <a:t>2. Impact on Consumer Contracts</a:t>
            </a:r>
          </a:p>
        </p:txBody>
      </p:sp>
      <p:sp>
        <p:nvSpPr>
          <p:cNvPr id="5" name="Slide Number Placeholder 4"/>
          <p:cNvSpPr>
            <a:spLocks noGrp="1"/>
          </p:cNvSpPr>
          <p:nvPr>
            <p:ph type="sldNum" sz="quarter" idx="10"/>
          </p:nvPr>
        </p:nvSpPr>
        <p:spPr/>
        <p:txBody>
          <a:bodyPr/>
          <a:lstStyle/>
          <a:p>
            <a:pPr>
              <a:defRPr/>
            </a:pPr>
            <a:fld id="{5D0790FE-D52A-4B14-A91E-7A477409C3C6}" type="slidenum">
              <a:rPr lang="en-US" smtClean="0"/>
              <a:pPr>
                <a:defRPr/>
              </a:pPr>
              <a:t>4</a:t>
            </a:fld>
            <a:endParaRPr lang="en-US" dirty="0"/>
          </a:p>
        </p:txBody>
      </p:sp>
    </p:spTree>
    <p:extLst>
      <p:ext uri="{BB962C8B-B14F-4D97-AF65-F5344CB8AC3E}">
        <p14:creationId xmlns:p14="http://schemas.microsoft.com/office/powerpoint/2010/main" val="815074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14800"/>
          </a:xfrm>
        </p:spPr>
        <p:txBody>
          <a:bodyPr/>
          <a:lstStyle/>
          <a:p>
            <a:pPr marL="0" indent="0">
              <a:buNone/>
            </a:pPr>
            <a:r>
              <a:rPr lang="en-US" sz="2400" dirty="0" smtClean="0"/>
              <a:t/>
            </a:r>
            <a:br>
              <a:rPr lang="en-US" sz="2400" dirty="0" smtClean="0"/>
            </a:br>
            <a:endParaRPr lang="en-US" sz="2400" dirty="0" smtClean="0"/>
          </a:p>
          <a:p>
            <a:endParaRPr lang="en-US" dirty="0"/>
          </a:p>
        </p:txBody>
      </p:sp>
      <p:sp>
        <p:nvSpPr>
          <p:cNvPr id="5" name="Slide Number Placeholder 4"/>
          <p:cNvSpPr>
            <a:spLocks noGrp="1"/>
          </p:cNvSpPr>
          <p:nvPr>
            <p:ph type="sldNum" sz="quarter" idx="10"/>
          </p:nvPr>
        </p:nvSpPr>
        <p:spPr/>
        <p:txBody>
          <a:bodyPr/>
          <a:lstStyle/>
          <a:p>
            <a:pPr>
              <a:defRPr/>
            </a:pPr>
            <a:fld id="{5D0790FE-D52A-4B14-A91E-7A477409C3C6}" type="slidenum">
              <a:rPr lang="en-US" smtClean="0"/>
              <a:pPr>
                <a:defRPr/>
              </a:pPr>
              <a:t>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396037" cy="501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133350" y="152400"/>
            <a:ext cx="9067800" cy="762000"/>
          </a:xfrm>
        </p:spPr>
        <p:txBody>
          <a:bodyPr/>
          <a:lstStyle/>
          <a:p>
            <a:r>
              <a:rPr lang="en-US" sz="3200" dirty="0"/>
              <a:t>2. Impact on Consumer </a:t>
            </a:r>
            <a:r>
              <a:rPr lang="en-US" sz="3200" dirty="0" smtClean="0"/>
              <a:t>Contracts – Master Card</a:t>
            </a:r>
            <a:endParaRPr lang="en-US" sz="3200" dirty="0"/>
          </a:p>
        </p:txBody>
      </p:sp>
    </p:spTree>
    <p:extLst>
      <p:ext uri="{BB962C8B-B14F-4D97-AF65-F5344CB8AC3E}">
        <p14:creationId xmlns:p14="http://schemas.microsoft.com/office/powerpoint/2010/main" val="3201647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14800"/>
          </a:xfrm>
        </p:spPr>
        <p:txBody>
          <a:bodyPr/>
          <a:lstStyle/>
          <a:p>
            <a:pPr marL="0" indent="0">
              <a:buNone/>
            </a:pPr>
            <a:r>
              <a:rPr lang="en-US" sz="2400" dirty="0" smtClean="0"/>
              <a:t/>
            </a:r>
            <a:br>
              <a:rPr lang="en-US" sz="2400" dirty="0" smtClean="0"/>
            </a:br>
            <a:endParaRPr lang="en-US" sz="2400" dirty="0" smtClean="0"/>
          </a:p>
          <a:p>
            <a:endParaRPr lang="en-US" dirty="0"/>
          </a:p>
        </p:txBody>
      </p:sp>
      <p:sp>
        <p:nvSpPr>
          <p:cNvPr id="5" name="Slide Number Placeholder 4"/>
          <p:cNvSpPr>
            <a:spLocks noGrp="1"/>
          </p:cNvSpPr>
          <p:nvPr>
            <p:ph type="sldNum" sz="quarter" idx="10"/>
          </p:nvPr>
        </p:nvSpPr>
        <p:spPr/>
        <p:txBody>
          <a:bodyPr/>
          <a:lstStyle/>
          <a:p>
            <a:pPr>
              <a:defRPr/>
            </a:pPr>
            <a:fld id="{5D0790FE-D52A-4B14-A91E-7A477409C3C6}" type="slidenum">
              <a:rPr lang="en-US" smtClean="0"/>
              <a:pPr>
                <a:defRPr/>
              </a:pPr>
              <a:t>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95" y="1600200"/>
            <a:ext cx="760095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133350" y="152400"/>
            <a:ext cx="9067800" cy="762000"/>
          </a:xfrm>
        </p:spPr>
        <p:txBody>
          <a:bodyPr/>
          <a:lstStyle/>
          <a:p>
            <a:r>
              <a:rPr lang="en-US" sz="3200" dirty="0"/>
              <a:t>2. Impact on Consumer </a:t>
            </a:r>
            <a:r>
              <a:rPr lang="en-US" sz="3200" dirty="0" smtClean="0"/>
              <a:t>Contracts – Master Card</a:t>
            </a:r>
            <a:endParaRPr lang="en-US" sz="3200" dirty="0"/>
          </a:p>
        </p:txBody>
      </p:sp>
    </p:spTree>
    <p:extLst>
      <p:ext uri="{BB962C8B-B14F-4D97-AF65-F5344CB8AC3E}">
        <p14:creationId xmlns:p14="http://schemas.microsoft.com/office/powerpoint/2010/main" val="148393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14800"/>
          </a:xfrm>
        </p:spPr>
        <p:txBody>
          <a:bodyPr/>
          <a:lstStyle/>
          <a:p>
            <a:pPr marL="0" indent="0">
              <a:buNone/>
            </a:pPr>
            <a:r>
              <a:rPr lang="en-US" sz="2400" dirty="0" smtClean="0"/>
              <a:t/>
            </a:r>
            <a:br>
              <a:rPr lang="en-US" sz="2400" dirty="0" smtClean="0"/>
            </a:br>
            <a:endParaRPr lang="en-US" sz="2400" dirty="0" smtClean="0"/>
          </a:p>
          <a:p>
            <a:endParaRPr lang="en-US" dirty="0"/>
          </a:p>
        </p:txBody>
      </p:sp>
      <p:sp>
        <p:nvSpPr>
          <p:cNvPr id="5" name="Slide Number Placeholder 4"/>
          <p:cNvSpPr>
            <a:spLocks noGrp="1"/>
          </p:cNvSpPr>
          <p:nvPr>
            <p:ph type="sldNum" sz="quarter" idx="10"/>
          </p:nvPr>
        </p:nvSpPr>
        <p:spPr/>
        <p:txBody>
          <a:bodyPr/>
          <a:lstStyle/>
          <a:p>
            <a:pPr>
              <a:defRPr/>
            </a:pPr>
            <a:fld id="{5D0790FE-D52A-4B14-A91E-7A477409C3C6}" type="slidenum">
              <a:rPr lang="en-US" smtClean="0"/>
              <a:pPr>
                <a:defRPr/>
              </a:pPr>
              <a:t>7</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447800"/>
            <a:ext cx="7391400"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133350" y="152400"/>
            <a:ext cx="9067800" cy="762000"/>
          </a:xfrm>
        </p:spPr>
        <p:txBody>
          <a:bodyPr/>
          <a:lstStyle/>
          <a:p>
            <a:r>
              <a:rPr lang="en-US" sz="3200" dirty="0"/>
              <a:t>2. Impact on Consumer </a:t>
            </a:r>
            <a:r>
              <a:rPr lang="en-US" sz="3200" dirty="0" smtClean="0"/>
              <a:t>Contracts – Master Card</a:t>
            </a:r>
            <a:endParaRPr lang="en-US" sz="3200" dirty="0"/>
          </a:p>
        </p:txBody>
      </p:sp>
    </p:spTree>
    <p:extLst>
      <p:ext uri="{BB962C8B-B14F-4D97-AF65-F5344CB8AC3E}">
        <p14:creationId xmlns:p14="http://schemas.microsoft.com/office/powerpoint/2010/main" val="244819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14800"/>
          </a:xfrm>
        </p:spPr>
        <p:txBody>
          <a:bodyPr/>
          <a:lstStyle/>
          <a:p>
            <a:pPr marL="0" indent="0">
              <a:buNone/>
            </a:pPr>
            <a:r>
              <a:rPr lang="en-US" sz="2400" dirty="0" smtClean="0"/>
              <a:t/>
            </a:r>
            <a:br>
              <a:rPr lang="en-US" sz="2400" dirty="0" smtClean="0"/>
            </a:br>
            <a:endParaRPr lang="en-US" sz="2400" dirty="0" smtClean="0"/>
          </a:p>
          <a:p>
            <a:endParaRPr lang="en-US" dirty="0"/>
          </a:p>
        </p:txBody>
      </p:sp>
      <p:sp>
        <p:nvSpPr>
          <p:cNvPr id="5" name="Slide Number Placeholder 4"/>
          <p:cNvSpPr>
            <a:spLocks noGrp="1"/>
          </p:cNvSpPr>
          <p:nvPr>
            <p:ph type="sldNum" sz="quarter" idx="10"/>
          </p:nvPr>
        </p:nvSpPr>
        <p:spPr/>
        <p:txBody>
          <a:bodyPr/>
          <a:lstStyle/>
          <a:p>
            <a:pPr>
              <a:defRPr/>
            </a:pPr>
            <a:fld id="{5D0790FE-D52A-4B14-A91E-7A477409C3C6}" type="slidenum">
              <a:rPr lang="en-US" smtClean="0"/>
              <a:pPr>
                <a:defRPr/>
              </a:pPr>
              <a:t>8</a:t>
            </a:fld>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3" y="1402976"/>
            <a:ext cx="7419975"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133350" y="152400"/>
            <a:ext cx="9067800" cy="762000"/>
          </a:xfrm>
        </p:spPr>
        <p:txBody>
          <a:bodyPr/>
          <a:lstStyle/>
          <a:p>
            <a:r>
              <a:rPr lang="en-US" sz="3200" dirty="0"/>
              <a:t>2. Impact on Consumer </a:t>
            </a:r>
            <a:r>
              <a:rPr lang="en-US" sz="3200" dirty="0" smtClean="0"/>
              <a:t>Contracts – Master Card</a:t>
            </a:r>
            <a:endParaRPr lang="en-US" sz="3200" dirty="0"/>
          </a:p>
        </p:txBody>
      </p:sp>
    </p:spTree>
    <p:extLst>
      <p:ext uri="{BB962C8B-B14F-4D97-AF65-F5344CB8AC3E}">
        <p14:creationId xmlns:p14="http://schemas.microsoft.com/office/powerpoint/2010/main" val="3243695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14800"/>
          </a:xfrm>
        </p:spPr>
        <p:txBody>
          <a:bodyPr/>
          <a:lstStyle/>
          <a:p>
            <a:pPr marL="0" indent="0">
              <a:buNone/>
            </a:pPr>
            <a:r>
              <a:rPr lang="en-US" sz="2400" dirty="0" smtClean="0"/>
              <a:t/>
            </a:r>
            <a:br>
              <a:rPr lang="en-US" sz="2400" dirty="0" smtClean="0"/>
            </a:br>
            <a:endParaRPr lang="en-US" sz="2400" dirty="0" smtClean="0"/>
          </a:p>
          <a:p>
            <a:endParaRPr lang="en-US" dirty="0"/>
          </a:p>
        </p:txBody>
      </p:sp>
      <p:sp>
        <p:nvSpPr>
          <p:cNvPr id="5" name="Slide Number Placeholder 4"/>
          <p:cNvSpPr>
            <a:spLocks noGrp="1"/>
          </p:cNvSpPr>
          <p:nvPr>
            <p:ph type="sldNum" sz="quarter" idx="10"/>
          </p:nvPr>
        </p:nvSpPr>
        <p:spPr/>
        <p:txBody>
          <a:bodyPr/>
          <a:lstStyle/>
          <a:p>
            <a:pPr>
              <a:defRPr/>
            </a:pPr>
            <a:fld id="{5D0790FE-D52A-4B14-A91E-7A477409C3C6}" type="slidenum">
              <a:rPr lang="en-US" smtClean="0"/>
              <a:pPr>
                <a:defRPr/>
              </a:pPr>
              <a:t>9</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035" y="1295400"/>
            <a:ext cx="76200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133350" y="152400"/>
            <a:ext cx="9067800" cy="762000"/>
          </a:xfrm>
        </p:spPr>
        <p:txBody>
          <a:bodyPr/>
          <a:lstStyle/>
          <a:p>
            <a:r>
              <a:rPr lang="en-US" sz="3200" dirty="0"/>
              <a:t>2. Impact on Consumer </a:t>
            </a:r>
            <a:r>
              <a:rPr lang="en-US" sz="3200" dirty="0" smtClean="0"/>
              <a:t>Contracts – Master Card</a:t>
            </a:r>
            <a:endParaRPr lang="en-US" sz="32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780097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2328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ank">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198</TotalTime>
  <Words>1036</Words>
  <Application>Microsoft Macintosh PowerPoint</Application>
  <PresentationFormat>On-screen Show (4:3)</PresentationFormat>
  <Paragraphs>114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Blank</vt:lpstr>
      <vt:lpstr>PowerPoint Presentation</vt:lpstr>
      <vt:lpstr>1.  Class Action Waivers and Arbitration</vt:lpstr>
      <vt:lpstr>1. Class Action Waivers and Arbitration</vt:lpstr>
      <vt:lpstr>2. Impact on Consumer Contracts</vt:lpstr>
      <vt:lpstr>2. Impact on Consumer Contracts – Master Card</vt:lpstr>
      <vt:lpstr>2. Impact on Consumer Contracts – Master Card</vt:lpstr>
      <vt:lpstr>2. Impact on Consumer Contracts – Master Card</vt:lpstr>
      <vt:lpstr>2. Impact on Consumer Contracts – Master Card</vt:lpstr>
      <vt:lpstr>2. Impact on Consumer Contracts – Master Card</vt:lpstr>
      <vt:lpstr>2. Impact on Consumer Contracts – Macy’s</vt:lpstr>
      <vt:lpstr>2. Impact on Consumer Contracts – Macy’s</vt:lpstr>
      <vt:lpstr>2. Impact on Consumer Contracts - Hertz</vt:lpstr>
      <vt:lpstr>2. Impact on Consumer Contracts - Hertz</vt:lpstr>
      <vt:lpstr>3.  The Controversy</vt:lpstr>
      <vt:lpstr>4.  Teaching Methods</vt:lpstr>
      <vt:lpstr>5.   Determination of Arbitrability: Court or       Arbitrator?</vt:lpstr>
      <vt:lpstr>5.  Determination of Arbitrability: Court or      Arbitrator?</vt:lpstr>
      <vt:lpstr>6.  Impact on Consumer Contracts</vt:lpstr>
      <vt:lpstr>6.   Impact on Consumer Contracts</vt:lpstr>
      <vt:lpstr>7.  Teaching Methods</vt:lpstr>
      <vt:lpstr>8.  Questions</vt:lpstr>
    </vt:vector>
  </TitlesOfParts>
  <Company>Sheppard Mullin Richter &amp; Hampton,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16th Annual Northern California ADR Faculty Conference     Santa Clara University School of Law, February 27, 2016</dc:title>
  <dc:creator>Alice Cameron</dc:creator>
  <cp:lastModifiedBy>Ezra Dook</cp:lastModifiedBy>
  <cp:revision>28</cp:revision>
  <cp:lastPrinted>2016-01-12T22:35:08Z</cp:lastPrinted>
  <dcterms:created xsi:type="dcterms:W3CDTF">2016-01-12T00:23:43Z</dcterms:created>
  <dcterms:modified xsi:type="dcterms:W3CDTF">2016-01-23T17:45:32Z</dcterms:modified>
</cp:coreProperties>
</file>