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303" r:id="rId3"/>
    <p:sldId id="305" r:id="rId4"/>
    <p:sldId id="291" r:id="rId5"/>
    <p:sldId id="270" r:id="rId6"/>
    <p:sldId id="265" r:id="rId7"/>
    <p:sldId id="283" r:id="rId8"/>
    <p:sldId id="289" r:id="rId9"/>
    <p:sldId id="294" r:id="rId10"/>
    <p:sldId id="298" r:id="rId11"/>
    <p:sldId id="300" r:id="rId12"/>
    <p:sldId id="301" r:id="rId13"/>
    <p:sldId id="259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 snapToGrid="0" snapToObjects="1">
      <p:cViewPr>
        <p:scale>
          <a:sx n="76" d="100"/>
          <a:sy n="76" d="100"/>
        </p:scale>
        <p:origin x="-248" y="-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miller3\Documents\Litigation%20Phase%202\IIOC%20Submission\Mix_of_litigated_pat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iller3\Documents\Litigation%20Phase%202\RPX%20Results\clogit_basic_results_iio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1" Type="http://schemas.openxmlformats.org/officeDocument/2006/relationships/oleObject" Target="file:///C:\Users\rmiller3\Documents\Litigation%20Phase%202\RPX%20Results\clogit_basic_results_iioc.xlsx" TargetMode="Externa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rmiller3\Documents\Litigation%20Phase%202\RPX%20Results\clogit_basic_results_ii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COMP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Sheet2!$B$2:$B$8</c:f>
              <c:numCache>
                <c:formatCode>General</c:formatCode>
                <c:ptCount val="7"/>
                <c:pt idx="0">
                  <c:v>397</c:v>
                </c:pt>
                <c:pt idx="1">
                  <c:v>561</c:v>
                </c:pt>
                <c:pt idx="2">
                  <c:v>449</c:v>
                </c:pt>
                <c:pt idx="3">
                  <c:v>388</c:v>
                </c:pt>
                <c:pt idx="4">
                  <c:v>387</c:v>
                </c:pt>
                <c:pt idx="5">
                  <c:v>465</c:v>
                </c:pt>
                <c:pt idx="6">
                  <c:v>417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BIO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Sheet2!$C$2:$C$8</c:f>
              <c:numCache>
                <c:formatCode>General</c:formatCode>
                <c:ptCount val="7"/>
                <c:pt idx="0">
                  <c:v>140</c:v>
                </c:pt>
                <c:pt idx="1">
                  <c:v>128</c:v>
                </c:pt>
                <c:pt idx="2">
                  <c:v>99</c:v>
                </c:pt>
                <c:pt idx="3">
                  <c:v>116</c:v>
                </c:pt>
                <c:pt idx="4">
                  <c:v>121</c:v>
                </c:pt>
                <c:pt idx="5">
                  <c:v>169</c:v>
                </c:pt>
                <c:pt idx="6">
                  <c:v>157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MECH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Sheet2!$D$2:$D$8</c:f>
              <c:numCache>
                <c:formatCode>General</c:formatCode>
                <c:ptCount val="7"/>
                <c:pt idx="0">
                  <c:v>321</c:v>
                </c:pt>
                <c:pt idx="1">
                  <c:v>345</c:v>
                </c:pt>
                <c:pt idx="2">
                  <c:v>248</c:v>
                </c:pt>
                <c:pt idx="3">
                  <c:v>175</c:v>
                </c:pt>
                <c:pt idx="4">
                  <c:v>170</c:v>
                </c:pt>
                <c:pt idx="5">
                  <c:v>226</c:v>
                </c:pt>
                <c:pt idx="6">
                  <c:v>223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SEMI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Sheet2!$E$2:$E$8</c:f>
              <c:numCache>
                <c:formatCode>General</c:formatCode>
                <c:ptCount val="7"/>
                <c:pt idx="0">
                  <c:v>312</c:v>
                </c:pt>
                <c:pt idx="1">
                  <c:v>320</c:v>
                </c:pt>
                <c:pt idx="2">
                  <c:v>280</c:v>
                </c:pt>
                <c:pt idx="3">
                  <c:v>210</c:v>
                </c:pt>
                <c:pt idx="4">
                  <c:v>205</c:v>
                </c:pt>
                <c:pt idx="5">
                  <c:v>193</c:v>
                </c:pt>
                <c:pt idx="6">
                  <c:v>190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TRANS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Sheet2!$F$2:$F$8</c:f>
              <c:numCache>
                <c:formatCode>General</c:formatCode>
                <c:ptCount val="7"/>
                <c:pt idx="0">
                  <c:v>299</c:v>
                </c:pt>
                <c:pt idx="1">
                  <c:v>361</c:v>
                </c:pt>
                <c:pt idx="2">
                  <c:v>268</c:v>
                </c:pt>
                <c:pt idx="3">
                  <c:v>248</c:v>
                </c:pt>
                <c:pt idx="4">
                  <c:v>205</c:v>
                </c:pt>
                <c:pt idx="5">
                  <c:v>303</c:v>
                </c:pt>
                <c:pt idx="6">
                  <c:v>275</c:v>
                </c:pt>
              </c:numCache>
            </c:numRef>
          </c:val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DES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Sheet2!$G$2:$G$8</c:f>
              <c:numCache>
                <c:formatCode>General</c:formatCode>
                <c:ptCount val="7"/>
                <c:pt idx="0">
                  <c:v>175</c:v>
                </c:pt>
                <c:pt idx="1">
                  <c:v>245</c:v>
                </c:pt>
                <c:pt idx="2">
                  <c:v>287</c:v>
                </c:pt>
                <c:pt idx="3">
                  <c:v>258</c:v>
                </c:pt>
                <c:pt idx="4">
                  <c:v>170</c:v>
                </c:pt>
                <c:pt idx="5">
                  <c:v>271</c:v>
                </c:pt>
                <c:pt idx="6">
                  <c:v>138</c:v>
                </c:pt>
              </c:numCache>
            </c:numRef>
          </c:val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CHEM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Sheet2!$H$2:$H$8</c:f>
              <c:numCache>
                <c:formatCode>General</c:formatCode>
                <c:ptCount val="7"/>
                <c:pt idx="0">
                  <c:v>146</c:v>
                </c:pt>
                <c:pt idx="1">
                  <c:v>130</c:v>
                </c:pt>
                <c:pt idx="2">
                  <c:v>108</c:v>
                </c:pt>
                <c:pt idx="3">
                  <c:v>93</c:v>
                </c:pt>
                <c:pt idx="4">
                  <c:v>63</c:v>
                </c:pt>
                <c:pt idx="5">
                  <c:v>95</c:v>
                </c:pt>
                <c:pt idx="6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38656"/>
        <c:axId val="33644928"/>
      </c:barChart>
      <c:catAx>
        <c:axId val="33638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patent issue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44928"/>
        <c:crosses val="autoZero"/>
        <c:auto val="1"/>
        <c:lblAlgn val="ctr"/>
        <c:lblOffset val="100"/>
        <c:noMultiLvlLbl val="0"/>
      </c:catAx>
      <c:valAx>
        <c:axId val="336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3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Sheet3!$B$2:$B$20</c:f>
              <c:numCache>
                <c:formatCode>General</c:formatCode>
                <c:ptCount val="19"/>
                <c:pt idx="0">
                  <c:v>2.3116170470460862</c:v>
                </c:pt>
                <c:pt idx="1">
                  <c:v>1.5153744952519925</c:v>
                </c:pt>
                <c:pt idx="2">
                  <c:v>1.4642802136641437</c:v>
                </c:pt>
                <c:pt idx="3">
                  <c:v>1.1653456053774083</c:v>
                </c:pt>
                <c:pt idx="4">
                  <c:v>1.1623058107386603</c:v>
                </c:pt>
                <c:pt idx="5">
                  <c:v>0.94775770010737048</c:v>
                </c:pt>
                <c:pt idx="6">
                  <c:v>1.104284595044102</c:v>
                </c:pt>
                <c:pt idx="7">
                  <c:v>1.0750926027901737</c:v>
                </c:pt>
                <c:pt idx="8">
                  <c:v>1.0078402752497257</c:v>
                </c:pt>
                <c:pt idx="9">
                  <c:v>1.0041018898151213</c:v>
                </c:pt>
                <c:pt idx="10">
                  <c:v>1.0089818973185793</c:v>
                </c:pt>
                <c:pt idx="11">
                  <c:v>0.99684813698209818</c:v>
                </c:pt>
                <c:pt idx="12">
                  <c:v>0.82703935286990327</c:v>
                </c:pt>
                <c:pt idx="13">
                  <c:v>0.77406192665092532</c:v>
                </c:pt>
                <c:pt idx="14">
                  <c:v>0.72219362310238033</c:v>
                </c:pt>
                <c:pt idx="15">
                  <c:v>0.76269924478394369</c:v>
                </c:pt>
                <c:pt idx="16">
                  <c:v>0.74530311319502474</c:v>
                </c:pt>
                <c:pt idx="17">
                  <c:v>0.6619402393534205</c:v>
                </c:pt>
                <c:pt idx="18">
                  <c:v>0.37809964764319715</c:v>
                </c:pt>
              </c:numCache>
            </c:numRef>
          </c: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Sheet3!$C$2:$C$20</c:f>
              <c:numCache>
                <c:formatCode>General</c:formatCode>
                <c:ptCount val="19"/>
                <c:pt idx="0">
                  <c:v>2.6479877184065121</c:v>
                </c:pt>
                <c:pt idx="1">
                  <c:v>2.5695736751730691</c:v>
                </c:pt>
                <c:pt idx="2">
                  <c:v>1.6024600825223381</c:v>
                </c:pt>
                <c:pt idx="3">
                  <c:v>1.2700293367412967</c:v>
                </c:pt>
                <c:pt idx="4">
                  <c:v>1.2701563460253287</c:v>
                </c:pt>
                <c:pt idx="5">
                  <c:v>1.4588084903101632</c:v>
                </c:pt>
                <c:pt idx="6">
                  <c:v>1.1626361849940303</c:v>
                </c:pt>
                <c:pt idx="7">
                  <c:v>1.1870960136330695</c:v>
                </c:pt>
                <c:pt idx="8">
                  <c:v>1.0529755357753037</c:v>
                </c:pt>
                <c:pt idx="9">
                  <c:v>1.0348950286711001</c:v>
                </c:pt>
                <c:pt idx="10">
                  <c:v>1.0245874051583816</c:v>
                </c:pt>
                <c:pt idx="11">
                  <c:v>1.0017771572755563</c:v>
                </c:pt>
                <c:pt idx="12">
                  <c:v>0.90032452258626572</c:v>
                </c:pt>
                <c:pt idx="13">
                  <c:v>0.93922519898792189</c:v>
                </c:pt>
                <c:pt idx="14">
                  <c:v>0.98430447891671424</c:v>
                </c:pt>
                <c:pt idx="15">
                  <c:v>0.88434324987182666</c:v>
                </c:pt>
                <c:pt idx="16">
                  <c:v>0.8413536467214211</c:v>
                </c:pt>
                <c:pt idx="17">
                  <c:v>0.91734651422102131</c:v>
                </c:pt>
                <c:pt idx="18">
                  <c:v>0.45229077430408993</c:v>
                </c:pt>
              </c:numCache>
            </c:numRef>
          </c: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round/>
              </a:ln>
              <a:effectLst/>
            </c:spPr>
          </c:marker>
          <c:dPt>
            <c:idx val="5"/>
            <c:marker>
              <c:spPr>
                <a:noFill/>
                <a:ln w="12700" cap="flat" cmpd="sng" algn="ctr">
                  <a:solidFill>
                    <a:srgbClr val="C00000"/>
                  </a:solidFill>
                  <a:round/>
                </a:ln>
                <a:effectLst/>
              </c:spPr>
            </c:marker>
            <c:bubble3D val="0"/>
          </c:dPt>
          <c:dPt>
            <c:idx val="11"/>
            <c:marker>
              <c:spPr>
                <a:noFill/>
                <a:ln w="12700" cap="flat" cmpd="sng" algn="ctr">
                  <a:solidFill>
                    <a:srgbClr val="C00000"/>
                  </a:solidFill>
                  <a:round/>
                </a:ln>
                <a:effectLst/>
              </c:spPr>
            </c:marker>
            <c:bubble3D val="0"/>
          </c:dPt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Sheet3!$D$2:$D$20</c:f>
              <c:numCache>
                <c:formatCode>General</c:formatCode>
                <c:ptCount val="19"/>
                <c:pt idx="0">
                  <c:v>2.4741099124389558</c:v>
                </c:pt>
                <c:pt idx="1">
                  <c:v>1.9732933535554666</c:v>
                </c:pt>
                <c:pt idx="2">
                  <c:v>1.5318280099951647</c:v>
                </c:pt>
                <c:pt idx="3">
                  <c:v>1.2165753240686752</c:v>
                </c:pt>
                <c:pt idx="4">
                  <c:v>1.2150351422053083</c:v>
                </c:pt>
                <c:pt idx="5">
                  <c:v>1.1758426035496634</c:v>
                </c:pt>
                <c:pt idx="6">
                  <c:v>1.1330989355613927</c:v>
                </c:pt>
                <c:pt idx="7">
                  <c:v>1.1297080087532703</c:v>
                </c:pt>
                <c:pt idx="8">
                  <c:v>1.0302458880365002</c:v>
                </c:pt>
                <c:pt idx="9">
                  <c:v>1.0194053835432895</c:v>
                </c:pt>
                <c:pt idx="10">
                  <c:v>1.0167746404161346</c:v>
                </c:pt>
                <c:pt idx="11">
                  <c:v>0.99931707449984308</c:v>
                </c:pt>
                <c:pt idx="12">
                  <c:v>0.86273215592976138</c:v>
                </c:pt>
                <c:pt idx="13">
                  <c:v>0.85265224436807707</c:v>
                </c:pt>
                <c:pt idx="14">
                  <c:v>0.84312293604948718</c:v>
                </c:pt>
                <c:pt idx="15">
                  <c:v>0.82126889650919466</c:v>
                </c:pt>
                <c:pt idx="16">
                  <c:v>0.79186770995845113</c:v>
                </c:pt>
                <c:pt idx="17">
                  <c:v>0.77924661832314535</c:v>
                </c:pt>
                <c:pt idx="18">
                  <c:v>0.41353360424375257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sq" cmpd="sng" algn="ctr">
              <a:solidFill>
                <a:srgbClr val="0070C0"/>
              </a:solidFill>
              <a:round/>
            </a:ln>
            <a:effectLst/>
          </c:spPr>
        </c:hiLowLines>
        <c:axId val="35219712"/>
        <c:axId val="35221504"/>
      </c:stockChart>
      <c:catAx>
        <c:axId val="352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221504"/>
        <c:crosses val="autoZero"/>
        <c:auto val="1"/>
        <c:lblAlgn val="ctr"/>
        <c:lblOffset val="100"/>
        <c:noMultiLvlLbl val="0"/>
      </c:catAx>
      <c:valAx>
        <c:axId val="352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2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Sheet3!$B$2:$B$20</c:f>
              <c:numCache>
                <c:formatCode>General</c:formatCode>
                <c:ptCount val="19"/>
                <c:pt idx="0">
                  <c:v>2.3116170470460862</c:v>
                </c:pt>
                <c:pt idx="1">
                  <c:v>1.5153744952519925</c:v>
                </c:pt>
                <c:pt idx="2">
                  <c:v>1.4642802136641437</c:v>
                </c:pt>
                <c:pt idx="3">
                  <c:v>1.1653456053774083</c:v>
                </c:pt>
                <c:pt idx="4">
                  <c:v>1.1623058107386603</c:v>
                </c:pt>
                <c:pt idx="5">
                  <c:v>0.94775770010737048</c:v>
                </c:pt>
                <c:pt idx="6">
                  <c:v>1.104284595044102</c:v>
                </c:pt>
                <c:pt idx="7">
                  <c:v>1.0750926027901737</c:v>
                </c:pt>
                <c:pt idx="8">
                  <c:v>1.0078402752497257</c:v>
                </c:pt>
                <c:pt idx="9">
                  <c:v>1.0041018898151213</c:v>
                </c:pt>
                <c:pt idx="10">
                  <c:v>1.0089818973185793</c:v>
                </c:pt>
                <c:pt idx="11">
                  <c:v>0.99684813698209818</c:v>
                </c:pt>
                <c:pt idx="12">
                  <c:v>0.82703935286990327</c:v>
                </c:pt>
                <c:pt idx="13">
                  <c:v>0.77406192665092532</c:v>
                </c:pt>
                <c:pt idx="14">
                  <c:v>0.72219362310238033</c:v>
                </c:pt>
                <c:pt idx="15">
                  <c:v>0.76269924478394369</c:v>
                </c:pt>
                <c:pt idx="16">
                  <c:v>0.74530311319502474</c:v>
                </c:pt>
                <c:pt idx="17">
                  <c:v>0.6619402393534205</c:v>
                </c:pt>
                <c:pt idx="18">
                  <c:v>0.37809964764319715</c:v>
                </c:pt>
              </c:numCache>
            </c:numRef>
          </c: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Sheet3!$C$2:$C$20</c:f>
              <c:numCache>
                <c:formatCode>General</c:formatCode>
                <c:ptCount val="19"/>
                <c:pt idx="0">
                  <c:v>2.6479877184065121</c:v>
                </c:pt>
                <c:pt idx="1">
                  <c:v>2.5695736751730691</c:v>
                </c:pt>
                <c:pt idx="2">
                  <c:v>1.6024600825223381</c:v>
                </c:pt>
                <c:pt idx="3">
                  <c:v>1.2700293367412967</c:v>
                </c:pt>
                <c:pt idx="4">
                  <c:v>1.2701563460253287</c:v>
                </c:pt>
                <c:pt idx="5">
                  <c:v>1.4588084903101632</c:v>
                </c:pt>
                <c:pt idx="6">
                  <c:v>1.1626361849940303</c:v>
                </c:pt>
                <c:pt idx="7">
                  <c:v>1.1870960136330695</c:v>
                </c:pt>
                <c:pt idx="8">
                  <c:v>1.0529755357753037</c:v>
                </c:pt>
                <c:pt idx="9">
                  <c:v>1.0348950286711001</c:v>
                </c:pt>
                <c:pt idx="10">
                  <c:v>1.0245874051583816</c:v>
                </c:pt>
                <c:pt idx="11">
                  <c:v>1.0017771572755563</c:v>
                </c:pt>
                <c:pt idx="12">
                  <c:v>0.90032452258626572</c:v>
                </c:pt>
                <c:pt idx="13">
                  <c:v>0.93922519898792189</c:v>
                </c:pt>
                <c:pt idx="14">
                  <c:v>0.98430447891671424</c:v>
                </c:pt>
                <c:pt idx="15">
                  <c:v>0.88434324987182666</c:v>
                </c:pt>
                <c:pt idx="16">
                  <c:v>0.8413536467214211</c:v>
                </c:pt>
                <c:pt idx="17">
                  <c:v>0.91734651422102131</c:v>
                </c:pt>
                <c:pt idx="18">
                  <c:v>0.45229077430408993</c:v>
                </c:pt>
              </c:numCache>
            </c:numRef>
          </c: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round/>
              </a:ln>
              <a:effectLst/>
            </c:spPr>
          </c:marker>
          <c:dPt>
            <c:idx val="5"/>
            <c:marker>
              <c:spPr>
                <a:noFill/>
                <a:ln w="12700" cap="flat" cmpd="sng" algn="ctr">
                  <a:solidFill>
                    <a:srgbClr val="C00000"/>
                  </a:solidFill>
                  <a:round/>
                </a:ln>
                <a:effectLst/>
              </c:spPr>
            </c:marker>
            <c:bubble3D val="0"/>
          </c:dPt>
          <c:dPt>
            <c:idx val="11"/>
            <c:marker>
              <c:spPr>
                <a:noFill/>
                <a:ln w="12700" cap="flat" cmpd="sng" algn="ctr">
                  <a:solidFill>
                    <a:srgbClr val="C00000"/>
                  </a:solidFill>
                  <a:round/>
                </a:ln>
                <a:effectLst/>
              </c:spPr>
            </c:marker>
            <c:bubble3D val="0"/>
          </c:dPt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Sheet3!$D$2:$D$20</c:f>
              <c:numCache>
                <c:formatCode>General</c:formatCode>
                <c:ptCount val="19"/>
                <c:pt idx="0">
                  <c:v>2.4741099124389558</c:v>
                </c:pt>
                <c:pt idx="1">
                  <c:v>1.9732933535554666</c:v>
                </c:pt>
                <c:pt idx="2">
                  <c:v>1.5318280099951647</c:v>
                </c:pt>
                <c:pt idx="3">
                  <c:v>1.2165753240686752</c:v>
                </c:pt>
                <c:pt idx="4">
                  <c:v>1.2150351422053083</c:v>
                </c:pt>
                <c:pt idx="5">
                  <c:v>1.1758426035496634</c:v>
                </c:pt>
                <c:pt idx="6">
                  <c:v>1.1330989355613927</c:v>
                </c:pt>
                <c:pt idx="7">
                  <c:v>1.1297080087532703</c:v>
                </c:pt>
                <c:pt idx="8">
                  <c:v>1.0302458880365002</c:v>
                </c:pt>
                <c:pt idx="9">
                  <c:v>1.0194053835432895</c:v>
                </c:pt>
                <c:pt idx="10">
                  <c:v>1.0167746404161346</c:v>
                </c:pt>
                <c:pt idx="11">
                  <c:v>0.99931707449984308</c:v>
                </c:pt>
                <c:pt idx="12">
                  <c:v>0.86273215592976138</c:v>
                </c:pt>
                <c:pt idx="13">
                  <c:v>0.85265224436807707</c:v>
                </c:pt>
                <c:pt idx="14">
                  <c:v>0.84312293604948718</c:v>
                </c:pt>
                <c:pt idx="15">
                  <c:v>0.82126889650919466</c:v>
                </c:pt>
                <c:pt idx="16">
                  <c:v>0.79186770995845113</c:v>
                </c:pt>
                <c:pt idx="17">
                  <c:v>0.77924661832314535</c:v>
                </c:pt>
                <c:pt idx="18">
                  <c:v>0.41353360424375257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sq" cmpd="sng" algn="ctr">
              <a:solidFill>
                <a:srgbClr val="0070C0"/>
              </a:solidFill>
              <a:round/>
            </a:ln>
            <a:effectLst/>
          </c:spPr>
        </c:hiLowLines>
        <c:axId val="35288576"/>
        <c:axId val="35290112"/>
      </c:stockChart>
      <c:catAx>
        <c:axId val="352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290112"/>
        <c:crosses val="autoZero"/>
        <c:auto val="1"/>
        <c:lblAlgn val="ctr"/>
        <c:lblOffset val="100"/>
        <c:noMultiLvlLbl val="0"/>
      </c:catAx>
      <c:valAx>
        <c:axId val="352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28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Sheet3!$B$2:$B$20</c:f>
              <c:numCache>
                <c:formatCode>General</c:formatCode>
                <c:ptCount val="19"/>
                <c:pt idx="0">
                  <c:v>2.3116170470460862</c:v>
                </c:pt>
                <c:pt idx="1">
                  <c:v>1.5153744952519925</c:v>
                </c:pt>
                <c:pt idx="2">
                  <c:v>1.4642802136641437</c:v>
                </c:pt>
                <c:pt idx="3">
                  <c:v>1.1653456053774083</c:v>
                </c:pt>
                <c:pt idx="4">
                  <c:v>1.1623058107386603</c:v>
                </c:pt>
                <c:pt idx="5">
                  <c:v>0.94775770010737048</c:v>
                </c:pt>
                <c:pt idx="6">
                  <c:v>1.104284595044102</c:v>
                </c:pt>
                <c:pt idx="7">
                  <c:v>1.0750926027901737</c:v>
                </c:pt>
                <c:pt idx="8">
                  <c:v>1.0078402752497257</c:v>
                </c:pt>
                <c:pt idx="9">
                  <c:v>1.0041018898151213</c:v>
                </c:pt>
                <c:pt idx="10">
                  <c:v>1.0089818973185793</c:v>
                </c:pt>
                <c:pt idx="11">
                  <c:v>0.99684813698209818</c:v>
                </c:pt>
                <c:pt idx="12">
                  <c:v>0.82703935286990327</c:v>
                </c:pt>
                <c:pt idx="13">
                  <c:v>0.77406192665092532</c:v>
                </c:pt>
                <c:pt idx="14">
                  <c:v>0.72219362310238033</c:v>
                </c:pt>
                <c:pt idx="15">
                  <c:v>0.76269924478394369</c:v>
                </c:pt>
                <c:pt idx="16">
                  <c:v>0.74530311319502474</c:v>
                </c:pt>
                <c:pt idx="17">
                  <c:v>0.6619402393534205</c:v>
                </c:pt>
                <c:pt idx="18">
                  <c:v>0.37809964764319715</c:v>
                </c:pt>
              </c:numCache>
            </c:numRef>
          </c: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Sheet3!$C$2:$C$20</c:f>
              <c:numCache>
                <c:formatCode>General</c:formatCode>
                <c:ptCount val="19"/>
                <c:pt idx="0">
                  <c:v>2.6479877184065121</c:v>
                </c:pt>
                <c:pt idx="1">
                  <c:v>2.5695736751730691</c:v>
                </c:pt>
                <c:pt idx="2">
                  <c:v>1.6024600825223381</c:v>
                </c:pt>
                <c:pt idx="3">
                  <c:v>1.2700293367412967</c:v>
                </c:pt>
                <c:pt idx="4">
                  <c:v>1.2701563460253287</c:v>
                </c:pt>
                <c:pt idx="5">
                  <c:v>1.4588084903101632</c:v>
                </c:pt>
                <c:pt idx="6">
                  <c:v>1.1626361849940303</c:v>
                </c:pt>
                <c:pt idx="7">
                  <c:v>1.1870960136330695</c:v>
                </c:pt>
                <c:pt idx="8">
                  <c:v>1.0529755357753037</c:v>
                </c:pt>
                <c:pt idx="9">
                  <c:v>1.0348950286711001</c:v>
                </c:pt>
                <c:pt idx="10">
                  <c:v>1.0245874051583816</c:v>
                </c:pt>
                <c:pt idx="11">
                  <c:v>1.0017771572755563</c:v>
                </c:pt>
                <c:pt idx="12">
                  <c:v>0.90032452258626572</c:v>
                </c:pt>
                <c:pt idx="13">
                  <c:v>0.93922519898792189</c:v>
                </c:pt>
                <c:pt idx="14">
                  <c:v>0.98430447891671424</c:v>
                </c:pt>
                <c:pt idx="15">
                  <c:v>0.88434324987182666</c:v>
                </c:pt>
                <c:pt idx="16">
                  <c:v>0.8413536467214211</c:v>
                </c:pt>
                <c:pt idx="17">
                  <c:v>0.91734651422102131</c:v>
                </c:pt>
                <c:pt idx="18">
                  <c:v>0.45229077430408993</c:v>
                </c:pt>
              </c:numCache>
            </c:numRef>
          </c: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round/>
              </a:ln>
              <a:effectLst/>
            </c:spPr>
          </c:marker>
          <c:dPt>
            <c:idx val="5"/>
            <c:marker>
              <c:spPr>
                <a:noFill/>
                <a:ln w="12700" cap="flat" cmpd="sng" algn="ctr">
                  <a:solidFill>
                    <a:srgbClr val="C00000"/>
                  </a:solidFill>
                  <a:round/>
                </a:ln>
                <a:effectLst/>
              </c:spPr>
            </c:marker>
            <c:bubble3D val="0"/>
          </c:dPt>
          <c:dPt>
            <c:idx val="11"/>
            <c:marker>
              <c:spPr>
                <a:noFill/>
                <a:ln w="12700" cap="flat" cmpd="sng" algn="ctr">
                  <a:solidFill>
                    <a:srgbClr val="C00000"/>
                  </a:solidFill>
                  <a:round/>
                </a:ln>
                <a:effectLst/>
              </c:spPr>
            </c:marker>
            <c:bubble3D val="0"/>
          </c:dPt>
          <c:cat>
            <c:strRef>
              <c:f>Sheet3!$A$2:$A$20</c:f>
              <c:strCache>
                <c:ptCount val="19"/>
                <c:pt idx="0">
                  <c:v>Small Entity</c:v>
                </c:pt>
                <c:pt idx="1">
                  <c:v>Appeal</c:v>
                </c:pt>
                <c:pt idx="2">
                  <c:v># of Domestic Parents</c:v>
                </c:pt>
                <c:pt idx="3">
                  <c:v># of Ind Claims</c:v>
                </c:pt>
                <c:pt idx="4">
                  <c:v># of Interviews</c:v>
                </c:pt>
                <c:pt idx="5">
                  <c:v>Miss Sig Authority</c:v>
                </c:pt>
                <c:pt idx="6">
                  <c:v># of IDS</c:v>
                </c:pt>
                <c:pt idx="7">
                  <c:v># of RCEs</c:v>
                </c:pt>
                <c:pt idx="8">
                  <c:v>Cites to US</c:v>
                </c:pt>
                <c:pt idx="9">
                  <c:v>Cites to Foreign</c:v>
                </c:pt>
                <c:pt idx="10">
                  <c:v>Cites to NPL</c:v>
                </c:pt>
                <c:pt idx="11">
                  <c:v>Time to Docketing</c:v>
                </c:pt>
                <c:pt idx="12">
                  <c:v>Shortest Claim Length</c:v>
                </c:pt>
                <c:pt idx="13">
                  <c:v>FA Allowance</c:v>
                </c:pt>
                <c:pt idx="14">
                  <c:v>Partial Sig Authority</c:v>
                </c:pt>
                <c:pt idx="15">
                  <c:v>No Sig Authority</c:v>
                </c:pt>
                <c:pt idx="16">
                  <c:v>Exam Pendency</c:v>
                </c:pt>
                <c:pt idx="17">
                  <c:v>Nat'l Stage Entry</c:v>
                </c:pt>
                <c:pt idx="18">
                  <c:v>Foreign Priority</c:v>
                </c:pt>
              </c:strCache>
            </c:strRef>
          </c:cat>
          <c:val>
            <c:numRef>
              <c:f>Sheet3!$D$2:$D$20</c:f>
              <c:numCache>
                <c:formatCode>General</c:formatCode>
                <c:ptCount val="19"/>
                <c:pt idx="0">
                  <c:v>2.4741099124389558</c:v>
                </c:pt>
                <c:pt idx="1">
                  <c:v>1.9732933535554666</c:v>
                </c:pt>
                <c:pt idx="2">
                  <c:v>1.5318280099951647</c:v>
                </c:pt>
                <c:pt idx="3">
                  <c:v>1.2165753240686752</c:v>
                </c:pt>
                <c:pt idx="4">
                  <c:v>1.2150351422053083</c:v>
                </c:pt>
                <c:pt idx="5">
                  <c:v>1.1758426035496634</c:v>
                </c:pt>
                <c:pt idx="6">
                  <c:v>1.1330989355613927</c:v>
                </c:pt>
                <c:pt idx="7">
                  <c:v>1.1297080087532703</c:v>
                </c:pt>
                <c:pt idx="8">
                  <c:v>1.0302458880365002</c:v>
                </c:pt>
                <c:pt idx="9">
                  <c:v>1.0194053835432895</c:v>
                </c:pt>
                <c:pt idx="10">
                  <c:v>1.0167746404161346</c:v>
                </c:pt>
                <c:pt idx="11">
                  <c:v>0.99931707449984308</c:v>
                </c:pt>
                <c:pt idx="12">
                  <c:v>0.86273215592976138</c:v>
                </c:pt>
                <c:pt idx="13">
                  <c:v>0.85265224436807707</c:v>
                </c:pt>
                <c:pt idx="14">
                  <c:v>0.84312293604948718</c:v>
                </c:pt>
                <c:pt idx="15">
                  <c:v>0.82126889650919466</c:v>
                </c:pt>
                <c:pt idx="16">
                  <c:v>0.79186770995845113</c:v>
                </c:pt>
                <c:pt idx="17">
                  <c:v>0.77924661832314535</c:v>
                </c:pt>
                <c:pt idx="18">
                  <c:v>0.41353360424375257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sq" cmpd="sng" algn="ctr">
              <a:solidFill>
                <a:srgbClr val="0070C0"/>
              </a:solidFill>
              <a:round/>
            </a:ln>
            <a:effectLst/>
          </c:spPr>
        </c:hiLowLines>
        <c:axId val="36801536"/>
        <c:axId val="36823808"/>
      </c:stockChart>
      <c:catAx>
        <c:axId val="3680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823808"/>
        <c:crosses val="autoZero"/>
        <c:auto val="1"/>
        <c:lblAlgn val="ctr"/>
        <c:lblOffset val="100"/>
        <c:noMultiLvlLbl val="0"/>
      </c:catAx>
      <c:valAx>
        <c:axId val="368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80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51700">
            <a:schemeClr val="phClr">
              <a:lumMod val="60000"/>
              <a:lumOff val="40000"/>
            </a:schemeClr>
          </a:gs>
          <a:gs pos="0">
            <a:schemeClr val="phClr"/>
          </a:gs>
          <a:gs pos="100000">
            <a:schemeClr val="phClr"/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51700">
            <a:schemeClr val="phClr">
              <a:lumMod val="60000"/>
              <a:lumOff val="40000"/>
            </a:schemeClr>
          </a:gs>
          <a:gs pos="0">
            <a:schemeClr val="phClr"/>
          </a:gs>
          <a:gs pos="100000">
            <a:schemeClr val="phClr"/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25400" cap="sq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50000"/>
        <a:lumOff val="50000"/>
      </a:schemeClr>
    </cs:fontRef>
    <cs:defRPr sz="1400" b="1" i="0" kern="1200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51700">
            <a:schemeClr val="phClr">
              <a:lumMod val="60000"/>
              <a:lumOff val="40000"/>
            </a:schemeClr>
          </a:gs>
          <a:gs pos="0">
            <a:schemeClr val="phClr"/>
          </a:gs>
          <a:gs pos="100000">
            <a:schemeClr val="phClr"/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51700">
            <a:schemeClr val="phClr">
              <a:lumMod val="60000"/>
              <a:lumOff val="40000"/>
            </a:schemeClr>
          </a:gs>
          <a:gs pos="0">
            <a:schemeClr val="phClr"/>
          </a:gs>
          <a:gs pos="100000">
            <a:schemeClr val="phClr"/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25400" cap="sq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50000"/>
        <a:lumOff val="50000"/>
      </a:schemeClr>
    </cs:fontRef>
    <cs:defRPr sz="1400" b="1" i="0" kern="1200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9/9/2016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D8A5DFB4-AA2E-4682-9BCC-967F48EFB602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619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0F63-5589-4782-83AC-528D42A969AE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714999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1D97044-64FE-4615-A6ED-B42A0400EE37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242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34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C3D-4E13-463D-98DC-8E3EA670FBBB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E86-FB45-41A1-A1F7-811AF9C1995E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46B2-A668-4493-BFA8-1CF7313A17C2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3DBF-7A19-4814-B9FA-F1806DC984FA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F4B-1433-48A7-A757-E1874500304D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3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780F-ABB3-4107-A5D6-F83EB1163353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208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082"/>
            <a:ext cx="5111750" cy="4523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0457"/>
            <a:ext cx="3008313" cy="35546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4C48-3842-4FDD-9FD5-5EBD3FDDE1A0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600" cy="8840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black-bug-only-500px.png"/>
          <p:cNvPicPr>
            <a:picLocks noChangeAspect="1"/>
          </p:cNvPicPr>
          <p:nvPr/>
        </p:nvPicPr>
        <p:blipFill>
          <a:blip r:embed="rId1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79975"/>
            <a:ext cx="1338875" cy="4668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6FE5-F9D8-4439-A41A-AE11CE54F6A8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2898"/>
            <a:ext cx="7772400" cy="122502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What can patent litigation tell us about patent examination?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772400" cy="1460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Alan Marco and Richard Miller </a:t>
            </a:r>
            <a:br>
              <a:rPr lang="en-US" dirty="0" smtClean="0"/>
            </a:br>
            <a:r>
              <a:rPr lang="en-US" dirty="0" smtClean="0"/>
              <a:t>September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350" y="4834890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OFFICE OF CHIEF ECONOMIST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www.uspto.gov/economics </a:t>
            </a:r>
            <a:endParaRPr lang="en-US" sz="2000" i="1" dirty="0">
              <a:solidFill>
                <a:schemeClr val="bg1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65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2346"/>
            <a:ext cx="8229600" cy="8840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Examination characteristics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DA454B-C859-4892-B9FA-68B588C9F54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5688790"/>
              </p:ext>
            </p:extLst>
          </p:nvPr>
        </p:nvGraphicFramePr>
        <p:xfrm>
          <a:off x="228600" y="601797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26552" y="1035387"/>
            <a:ext cx="283779" cy="1570615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1785" y="2291296"/>
            <a:ext cx="219975" cy="829827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4240" y="2717863"/>
            <a:ext cx="198739" cy="897042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49993" y="2672602"/>
            <a:ext cx="198739" cy="897042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2143" y="2375794"/>
            <a:ext cx="219975" cy="829827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1564" y="2388319"/>
            <a:ext cx="219975" cy="829827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5495" y="2672602"/>
            <a:ext cx="198739" cy="897042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3824" y="2667759"/>
            <a:ext cx="198739" cy="897042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48821" y="798618"/>
            <a:ext cx="3106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effects calculated for a change from the 25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 to the 75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 for continuous variables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758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11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DA454B-C859-4892-B9FA-68B588C9F5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DA454B-C859-4892-B9FA-68B588C9F5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4872"/>
            <a:ext cx="8229600" cy="8840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Claim characteristics</a:t>
            </a:r>
            <a:endParaRPr lang="en-US" sz="28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DA454B-C859-4892-B9FA-68B588C9F54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10398315"/>
              </p:ext>
            </p:extLst>
          </p:nvPr>
        </p:nvGraphicFramePr>
        <p:xfrm>
          <a:off x="162838" y="568916"/>
          <a:ext cx="8686800" cy="503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332032" y="2199112"/>
            <a:ext cx="194553" cy="829827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79390" y="2543165"/>
            <a:ext cx="198739" cy="897042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8821" y="798618"/>
            <a:ext cx="3106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effects calculated for a change from the 25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 to the 75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 for continuous variables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4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89924"/>
            <a:ext cx="8229600" cy="8840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Goodness of fit (ROC Curve): </a:t>
            </a:r>
          </a:p>
          <a:p>
            <a:r>
              <a:rPr lang="en-US" sz="2800" dirty="0" smtClean="0"/>
              <a:t>Application characteristics drive the model</a:t>
            </a:r>
            <a:endParaRPr lang="en-US" sz="2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DA454B-C859-4892-B9FA-68B588C9F54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36" y="1072955"/>
            <a:ext cx="6251582" cy="4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8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litigation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590"/>
            <a:ext cx="8229600" cy="33479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Valuable enough to make litigation profitable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Some degree of uncertainty so that there is a dispute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Patent</a:t>
            </a:r>
            <a:r>
              <a:rPr lang="en-US" sz="2400" baseline="0" dirty="0" smtClean="0"/>
              <a:t> value is a function of validity, scope, and the underlying technology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Patent examination affects scope and uncertainty, but not the underlying technology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Caution: litigated patents are highly selected, so one must be careful generalizing the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Match litigated patents to “similar” non-litigated patents</a:t>
            </a:r>
          </a:p>
          <a:p>
            <a:pPr marL="514350" indent="-514350">
              <a:lnSpc>
                <a:spcPct val="12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Estimate how examination characteristics impact the probability of litigation</a:t>
            </a:r>
          </a:p>
          <a:p>
            <a:pPr marL="514350" indent="-514350">
              <a:lnSpc>
                <a:spcPct val="124000"/>
              </a:lnSpc>
              <a:spcBef>
                <a:spcPts val="0"/>
              </a:spcBef>
              <a:buFont typeface="+mj-lt"/>
              <a:buAutoNum type="arabicPeriod"/>
            </a:pPr>
            <a:endParaRPr lang="en-US" sz="1400" dirty="0" smtClean="0"/>
          </a:p>
          <a:p>
            <a:pPr marL="0" indent="0">
              <a:lnSpc>
                <a:spcPct val="124000"/>
              </a:lnSpc>
              <a:spcBef>
                <a:spcPts val="0"/>
              </a:spcBef>
              <a:buFont typeface="+mj-lt"/>
              <a:buNone/>
            </a:pPr>
            <a:r>
              <a:rPr lang="en-US" dirty="0" smtClean="0"/>
              <a:t>Sample: 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dirty="0"/>
              <a:t>Patents granted 2005-2011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dirty="0" smtClean="0"/>
              <a:t>Patent litigation filings in federal district court, 2005-2015 (source: RPX). Examine</a:t>
            </a:r>
            <a:r>
              <a:rPr lang="en-US" baseline="0" dirty="0" smtClean="0"/>
              <a:t> first filing only.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Litigated Patents by Year of Issue and Technology Area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97801925"/>
              </p:ext>
            </p:extLst>
          </p:nvPr>
        </p:nvGraphicFramePr>
        <p:xfrm>
          <a:off x="634701" y="1485676"/>
          <a:ext cx="7863839" cy="38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3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38"/>
            <a:ext cx="8229600" cy="33479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Control group </a:t>
            </a:r>
            <a:r>
              <a:rPr lang="en-US" sz="2400" dirty="0"/>
              <a:t>of </a:t>
            </a:r>
            <a:r>
              <a:rPr lang="en-US" sz="2400" dirty="0" smtClean="0"/>
              <a:t>non-litigated patents that match the </a:t>
            </a:r>
            <a:r>
              <a:rPr lang="en-US" sz="2400" dirty="0"/>
              <a:t>litigated patents on </a:t>
            </a:r>
            <a:r>
              <a:rPr lang="en-US" sz="2400" dirty="0" smtClean="0"/>
              <a:t>several </a:t>
            </a:r>
            <a:r>
              <a:rPr lang="en-US" sz="2400" dirty="0"/>
              <a:t>characteristics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Exact match on </a:t>
            </a:r>
            <a:r>
              <a:rPr lang="en-US" sz="2000" b="1" dirty="0" smtClean="0"/>
              <a:t>examination art unit </a:t>
            </a:r>
            <a:r>
              <a:rPr lang="en-US" sz="2000" dirty="0" smtClean="0"/>
              <a:t>&amp; </a:t>
            </a:r>
            <a:r>
              <a:rPr lang="en-US" sz="2000" b="1" dirty="0" smtClean="0"/>
              <a:t>year </a:t>
            </a:r>
            <a:r>
              <a:rPr lang="en-US" sz="2000" b="1" dirty="0"/>
              <a:t>of </a:t>
            </a:r>
            <a:r>
              <a:rPr lang="en-US" sz="2000" b="1" dirty="0" smtClean="0"/>
              <a:t>issue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Exact match on </a:t>
            </a:r>
            <a:r>
              <a:rPr lang="en-US" sz="2000" b="1" dirty="0" smtClean="0"/>
              <a:t>maintenance history</a:t>
            </a:r>
            <a:endParaRPr lang="en-US" sz="20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Nearest neighbor match on </a:t>
            </a:r>
            <a:r>
              <a:rPr lang="en-US" sz="2000" b="1" dirty="0"/>
              <a:t>3-year forward </a:t>
            </a:r>
            <a:r>
              <a:rPr lang="en-US" sz="2000" b="1" dirty="0" smtClean="0"/>
              <a:t>citations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Random sample within that group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Final </a:t>
            </a:r>
            <a:r>
              <a:rPr lang="en-US" sz="2400" dirty="0"/>
              <a:t>sample is a </a:t>
            </a:r>
            <a:r>
              <a:rPr lang="en-US" sz="2400" b="1" dirty="0"/>
              <a:t>1-to-1 matched </a:t>
            </a:r>
            <a:r>
              <a:rPr lang="en-US" sz="2400" b="1" dirty="0" smtClean="0"/>
              <a:t>sample </a:t>
            </a:r>
            <a:r>
              <a:rPr lang="en-US" sz="2400" dirty="0" smtClean="0"/>
              <a:t>(&gt;10,000 litigated patents)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Conditional logit: Is the incidence of litigation correlated with the examination characteristics?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included in the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372"/>
            <a:ext cx="8229600" cy="3533493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/>
              <a:t>Application characteristics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small entity status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foreign priority &amp; PCT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number of US parent applications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family pendency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Claims characteristics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independent claim count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independent claim length (shortest)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/>
              <a:t>Examination characteristics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e</a:t>
            </a:r>
            <a:r>
              <a:rPr lang="en-US" sz="1800" dirty="0" smtClean="0"/>
              <a:t>xaminer seniority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examination pendency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continuances (RCEs)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</a:t>
            </a:r>
            <a:r>
              <a:rPr lang="en-US" sz="1800" dirty="0" smtClean="0"/>
              <a:t>nterviews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appealed?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first-action allowance?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applicant disclosures (IDS)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backward citations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Largest </a:t>
            </a:r>
            <a:r>
              <a:rPr lang="en-US" dirty="0" smtClean="0"/>
              <a:t>impact on litigation </a:t>
            </a:r>
            <a:r>
              <a:rPr lang="en-US" dirty="0"/>
              <a:t>is from application characteristics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Incidence of litigation is impacted by characteristics of examination to a much lesser extent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Characteristics of the independent claims are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5"/>
            <a:ext cx="8229600" cy="6147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Conditional Logit </a:t>
            </a:r>
            <a:r>
              <a:rPr lang="en-US" sz="3200" dirty="0"/>
              <a:t>R</a:t>
            </a:r>
            <a:r>
              <a:rPr lang="en-US" sz="3200" dirty="0" smtClean="0"/>
              <a:t>esults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97313"/>
              </p:ext>
            </p:extLst>
          </p:nvPr>
        </p:nvGraphicFramePr>
        <p:xfrm>
          <a:off x="570154" y="591666"/>
          <a:ext cx="7723992" cy="488259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191412"/>
                <a:gridCol w="930195"/>
                <a:gridCol w="711512"/>
                <a:gridCol w="652229"/>
                <a:gridCol w="1308449"/>
                <a:gridCol w="930195"/>
              </a:tblGrid>
              <a:tr h="236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Odds Ratio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Coefficient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Point Estimate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</a:rPr>
                        <a:t>95% CI</a:t>
                      </a:r>
                    </a:p>
                  </a:txBody>
                  <a:tcPr marL="35079" marR="350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Point Estimate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Standard Error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Examiner Signatory Authority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None**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0.821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0.763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0.884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-0.197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0.038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Partial*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0.843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0.722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0.984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-0.171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0.079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Missing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1.176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0.948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1.459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0.162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0.110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Small Entity**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2.474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2.312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2.648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0.906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0.035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Continuation History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91187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 of Domestic Parents**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1.238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1.210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1.266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0.213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0.012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204396">
                <a:tc>
                  <a:txBody>
                    <a:bodyPr/>
                    <a:lstStyle/>
                    <a:p>
                      <a:pPr marL="158750" marR="0" indent="-107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Pendency from Earliest Parent to Docketing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1.000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0.998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1.001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0.001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Foreign Applications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Foreign Priority Claim**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0.414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0.378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0.452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-0.883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0.046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National Stage Entry**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0.779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0.662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0.917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-0.249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0.083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Examination Variables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 of IDS Filings**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1.043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1.034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1.052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0.042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0.004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263324"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Number of Recorded Interviews**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1.215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1.162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1.270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0.195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0.023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246986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Pendency Before Examiner**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0.898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0.874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0.924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-0.107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0.014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 of RCEs**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1.130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1.075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1.187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0.122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0.025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 Least One Appeal**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1.973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1.515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2.570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0.680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0.135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First-Action Allowance**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0.853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0.774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0.939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-0.159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0.049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Patent Claims Variables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72944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 of Independent Claims**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1.068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1.052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1.083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0.065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0.007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61365"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Length of Shortest Independent Claim**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0.999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0.998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0.999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-0.001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Backward Citations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4844"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 US Patents and Applications**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1.001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1.000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1.002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93637">
                <a:tc>
                  <a:txBody>
                    <a:bodyPr/>
                    <a:lstStyle/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 Foreign Patents or Applications*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1.004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1.001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1.007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0.004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 Non-Patent Literature**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1.002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1.001</a:t>
                      </a:r>
                      <a:endParaRPr lang="en-US" sz="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1.003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0.001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</a:tr>
              <a:tr h="14561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** Coefficient is statistically significant at the 1-percent level.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1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 Coefficient is statistically significant at the 5-percent level.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79" marR="350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63613380"/>
              </p:ext>
            </p:extLst>
          </p:nvPr>
        </p:nvGraphicFramePr>
        <p:xfrm>
          <a:off x="216073" y="5715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98"/>
            <a:ext cx="8229600" cy="8840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 characteristics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4770" y="793959"/>
            <a:ext cx="235619" cy="1030504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2816" y="1938880"/>
            <a:ext cx="219975" cy="829827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7501" y="2743655"/>
            <a:ext cx="219975" cy="829827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41773" y="3133028"/>
            <a:ext cx="219975" cy="829827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48821" y="798618"/>
            <a:ext cx="3106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effects calculated for a change from the 25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 to the 75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 for continuous variables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8003298"/>
      </p:ext>
    </p:extLst>
  </p:cSld>
  <p:clrMapOvr>
    <a:masterClrMapping/>
  </p:clrMapOvr>
</p:sld>
</file>

<file path=ppt/theme/theme1.xml><?xml version="1.0" encoding="utf-8"?>
<a:theme xmlns:a="http://schemas.openxmlformats.org/drawingml/2006/main" name="USPTO ppt template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618</Words>
  <Application>Microsoft Office PowerPoint</Application>
  <PresentationFormat>On-screen Show (16:10)</PresentationFormat>
  <Paragraphs>216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USPTO ppt template</vt:lpstr>
      <vt:lpstr>What can patent litigation tell us about patent examination?</vt:lpstr>
      <vt:lpstr>Patent litigation conditions</vt:lpstr>
      <vt:lpstr>Strategy</vt:lpstr>
      <vt:lpstr>Litigated Patents by Year of Issue and Technology Area</vt:lpstr>
      <vt:lpstr>Methods</vt:lpstr>
      <vt:lpstr>Variables included in the analyses</vt:lpstr>
      <vt:lpstr>Main Results</vt:lpstr>
      <vt:lpstr>Conditional Logit Results</vt:lpstr>
      <vt:lpstr>Application characteristics</vt:lpstr>
      <vt:lpstr>PowerPoint Presentation</vt:lpstr>
      <vt:lpstr>PowerPoint Presentation</vt:lpstr>
      <vt:lpstr>PowerPoint Presentation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Temp</cp:lastModifiedBy>
  <cp:revision>73</cp:revision>
  <dcterms:created xsi:type="dcterms:W3CDTF">2015-05-28T17:20:45Z</dcterms:created>
  <dcterms:modified xsi:type="dcterms:W3CDTF">2016-09-09T13:04:42Z</dcterms:modified>
</cp:coreProperties>
</file>