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88" r:id="rId2"/>
  </p:sldMasterIdLst>
  <p:notesMasterIdLst>
    <p:notesMasterId r:id="rId11"/>
  </p:notesMasterIdLst>
  <p:handoutMasterIdLst>
    <p:handoutMasterId r:id="rId12"/>
  </p:handoutMasterIdLst>
  <p:sldIdLst>
    <p:sldId id="297" r:id="rId3"/>
    <p:sldId id="284" r:id="rId4"/>
    <p:sldId id="287" r:id="rId5"/>
    <p:sldId id="288" r:id="rId6"/>
    <p:sldId id="298" r:id="rId7"/>
    <p:sldId id="310" r:id="rId8"/>
    <p:sldId id="312" r:id="rId9"/>
    <p:sldId id="311" r:id="rId1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D8008"/>
    <a:srgbClr val="FC0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65938" autoAdjust="0"/>
  </p:normalViewPr>
  <p:slideViewPr>
    <p:cSldViewPr snapToGrid="0">
      <p:cViewPr varScale="1">
        <p:scale>
          <a:sx n="53" d="100"/>
          <a:sy n="53" d="100"/>
        </p:scale>
        <p:origin x="-2144" y="-104"/>
      </p:cViewPr>
      <p:guideLst>
        <p:guide orient="horz" pos="2160"/>
        <p:guide pos="288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75905-A093-41D7-958F-EDBE0252AFC6}" type="doc">
      <dgm:prSet loTypeId="urn:microsoft.com/office/officeart/2005/8/layout/rings+Icon" loCatId="relationship" qsTypeId="urn:microsoft.com/office/officeart/2005/8/quickstyle/simple1" qsCatId="simple" csTypeId="urn:microsoft.com/office/officeart/2005/8/colors/colorful5" csCatId="colorful" phldr="1"/>
      <dgm:spPr/>
      <dgm:t>
        <a:bodyPr/>
        <a:lstStyle/>
        <a:p>
          <a:endParaRPr lang="en-US"/>
        </a:p>
      </dgm:t>
    </dgm:pt>
    <dgm:pt modelId="{3FCD44F1-7CA5-469A-BDC1-0BDDC6DB33FE}">
      <dgm:prSet phldrT="[Text]"/>
      <dgm:spPr/>
      <dgm:t>
        <a:bodyPr/>
        <a:lstStyle/>
        <a:p>
          <a:r>
            <a:rPr lang="en-US" dirty="0"/>
            <a:t>Depression</a:t>
          </a:r>
        </a:p>
      </dgm:t>
    </dgm:pt>
    <dgm:pt modelId="{AB4A0E57-C04C-4A6F-ABF1-ACA240CB136F}" type="parTrans" cxnId="{55B08A3C-8B15-4567-9023-EBD5E2A5A696}">
      <dgm:prSet/>
      <dgm:spPr/>
      <dgm:t>
        <a:bodyPr/>
        <a:lstStyle/>
        <a:p>
          <a:endParaRPr lang="en-US"/>
        </a:p>
      </dgm:t>
    </dgm:pt>
    <dgm:pt modelId="{2D73C8BC-F680-47D6-ABB6-0423CA2C4AF8}" type="sibTrans" cxnId="{55B08A3C-8B15-4567-9023-EBD5E2A5A696}">
      <dgm:prSet/>
      <dgm:spPr/>
      <dgm:t>
        <a:bodyPr/>
        <a:lstStyle/>
        <a:p>
          <a:endParaRPr lang="en-US"/>
        </a:p>
      </dgm:t>
    </dgm:pt>
    <dgm:pt modelId="{15ADC06E-591D-424B-B13C-113479E2B21A}">
      <dgm:prSet phldrT="[Text]"/>
      <dgm:spPr/>
      <dgm:t>
        <a:bodyPr/>
        <a:lstStyle/>
        <a:p>
          <a:r>
            <a:rPr lang="en-US" dirty="0"/>
            <a:t>Anxiety</a:t>
          </a:r>
        </a:p>
      </dgm:t>
    </dgm:pt>
    <dgm:pt modelId="{B745F222-448A-402A-A2C7-B766F54A8FB7}" type="parTrans" cxnId="{72CA03E2-88F6-4570-8652-7DE7974F0249}">
      <dgm:prSet/>
      <dgm:spPr/>
      <dgm:t>
        <a:bodyPr/>
        <a:lstStyle/>
        <a:p>
          <a:endParaRPr lang="en-US"/>
        </a:p>
      </dgm:t>
    </dgm:pt>
    <dgm:pt modelId="{9F2133A8-5EC6-4877-9102-1CF986969A0C}" type="sibTrans" cxnId="{72CA03E2-88F6-4570-8652-7DE7974F0249}">
      <dgm:prSet/>
      <dgm:spPr/>
      <dgm:t>
        <a:bodyPr/>
        <a:lstStyle/>
        <a:p>
          <a:endParaRPr lang="en-US"/>
        </a:p>
      </dgm:t>
    </dgm:pt>
    <dgm:pt modelId="{011F96CC-EEF2-434E-9E17-2613C3916394}">
      <dgm:prSet phldrT="[Text]"/>
      <dgm:spPr/>
      <dgm:t>
        <a:bodyPr/>
        <a:lstStyle/>
        <a:p>
          <a:r>
            <a:rPr lang="en-US"/>
            <a:t>Suicidality</a:t>
          </a:r>
          <a:endParaRPr lang="en-US" dirty="0"/>
        </a:p>
      </dgm:t>
    </dgm:pt>
    <dgm:pt modelId="{34DF77F9-F84C-430B-A62B-939FC2E2EB16}" type="parTrans" cxnId="{941D870E-1273-4690-B37A-BE761493F4D5}">
      <dgm:prSet/>
      <dgm:spPr/>
      <dgm:t>
        <a:bodyPr/>
        <a:lstStyle/>
        <a:p>
          <a:endParaRPr lang="en-US"/>
        </a:p>
      </dgm:t>
    </dgm:pt>
    <dgm:pt modelId="{B5EC79CF-556F-435A-9BBE-B551F3B92DCE}" type="sibTrans" cxnId="{941D870E-1273-4690-B37A-BE761493F4D5}">
      <dgm:prSet/>
      <dgm:spPr/>
      <dgm:t>
        <a:bodyPr/>
        <a:lstStyle/>
        <a:p>
          <a:endParaRPr lang="en-US"/>
        </a:p>
      </dgm:t>
    </dgm:pt>
    <dgm:pt modelId="{F66517B9-8AB5-F946-83F7-8B4252D67590}">
      <dgm:prSet/>
      <dgm:spPr/>
      <dgm:t>
        <a:bodyPr/>
        <a:lstStyle/>
        <a:p>
          <a:r>
            <a:rPr lang="en-US" dirty="0" smtClean="0"/>
            <a:t>Problematic Drinking</a:t>
          </a:r>
          <a:endParaRPr lang="en-US" dirty="0"/>
        </a:p>
      </dgm:t>
    </dgm:pt>
    <dgm:pt modelId="{DE8578E4-EDFA-F440-92A7-A56A17FF01A2}" type="parTrans" cxnId="{D07307DB-5F10-1F47-A126-0353A9A41C32}">
      <dgm:prSet/>
      <dgm:spPr/>
      <dgm:t>
        <a:bodyPr/>
        <a:lstStyle/>
        <a:p>
          <a:endParaRPr lang="en-US"/>
        </a:p>
      </dgm:t>
    </dgm:pt>
    <dgm:pt modelId="{2917B630-471E-1B43-A6AF-AE665FD7EB44}" type="sibTrans" cxnId="{D07307DB-5F10-1F47-A126-0353A9A41C32}">
      <dgm:prSet/>
      <dgm:spPr/>
      <dgm:t>
        <a:bodyPr/>
        <a:lstStyle/>
        <a:p>
          <a:endParaRPr lang="en-US"/>
        </a:p>
      </dgm:t>
    </dgm:pt>
    <dgm:pt modelId="{22C90DC5-403B-9049-99EE-42B5F5C070E7}">
      <dgm:prSet/>
      <dgm:spPr/>
      <dgm:t>
        <a:bodyPr/>
        <a:lstStyle/>
        <a:p>
          <a:r>
            <a:rPr lang="en-US" dirty="0" smtClean="0"/>
            <a:t>Chronic Stress</a:t>
          </a:r>
          <a:endParaRPr lang="en-US" dirty="0"/>
        </a:p>
      </dgm:t>
    </dgm:pt>
    <dgm:pt modelId="{A3CEAED2-3FEF-7C49-B941-2354C879AB33}" type="parTrans" cxnId="{288C2B8C-C430-F941-9041-67023E58CB6C}">
      <dgm:prSet/>
      <dgm:spPr/>
      <dgm:t>
        <a:bodyPr/>
        <a:lstStyle/>
        <a:p>
          <a:endParaRPr lang="en-US"/>
        </a:p>
      </dgm:t>
    </dgm:pt>
    <dgm:pt modelId="{85E37C08-BEBE-3445-A6C5-6F1C9BEFBB66}" type="sibTrans" cxnId="{288C2B8C-C430-F941-9041-67023E58CB6C}">
      <dgm:prSet/>
      <dgm:spPr/>
      <dgm:t>
        <a:bodyPr/>
        <a:lstStyle/>
        <a:p>
          <a:endParaRPr lang="en-US"/>
        </a:p>
      </dgm:t>
    </dgm:pt>
    <dgm:pt modelId="{B79D7F55-33BF-462D-8A29-175B644A3ED4}" type="pres">
      <dgm:prSet presAssocID="{F4075905-A093-41D7-958F-EDBE0252AFC6}" presName="Name0" presStyleCnt="0">
        <dgm:presLayoutVars>
          <dgm:chMax val="7"/>
          <dgm:dir/>
          <dgm:resizeHandles val="exact"/>
        </dgm:presLayoutVars>
      </dgm:prSet>
      <dgm:spPr/>
      <dgm:t>
        <a:bodyPr/>
        <a:lstStyle/>
        <a:p>
          <a:endParaRPr lang="en-US"/>
        </a:p>
      </dgm:t>
    </dgm:pt>
    <dgm:pt modelId="{489655E3-A45E-4232-9989-02E17704F520}" type="pres">
      <dgm:prSet presAssocID="{F4075905-A093-41D7-958F-EDBE0252AFC6}" presName="ellipse1" presStyleLbl="vennNode1" presStyleIdx="0" presStyleCnt="5">
        <dgm:presLayoutVars>
          <dgm:bulletEnabled val="1"/>
        </dgm:presLayoutVars>
      </dgm:prSet>
      <dgm:spPr/>
      <dgm:t>
        <a:bodyPr/>
        <a:lstStyle/>
        <a:p>
          <a:endParaRPr lang="en-US"/>
        </a:p>
      </dgm:t>
    </dgm:pt>
    <dgm:pt modelId="{F920264C-905A-418C-9C1C-491113CA07E4}" type="pres">
      <dgm:prSet presAssocID="{F4075905-A093-41D7-958F-EDBE0252AFC6}" presName="ellipse2" presStyleLbl="vennNode1" presStyleIdx="1" presStyleCnt="5">
        <dgm:presLayoutVars>
          <dgm:bulletEnabled val="1"/>
        </dgm:presLayoutVars>
      </dgm:prSet>
      <dgm:spPr/>
      <dgm:t>
        <a:bodyPr/>
        <a:lstStyle/>
        <a:p>
          <a:endParaRPr lang="en-US"/>
        </a:p>
      </dgm:t>
    </dgm:pt>
    <dgm:pt modelId="{AFA29F31-1566-486E-8A37-FAA9C7400D2F}" type="pres">
      <dgm:prSet presAssocID="{F4075905-A093-41D7-958F-EDBE0252AFC6}" presName="ellipse3" presStyleLbl="vennNode1" presStyleIdx="2" presStyleCnt="5">
        <dgm:presLayoutVars>
          <dgm:bulletEnabled val="1"/>
        </dgm:presLayoutVars>
      </dgm:prSet>
      <dgm:spPr/>
      <dgm:t>
        <a:bodyPr/>
        <a:lstStyle/>
        <a:p>
          <a:endParaRPr lang="en-US"/>
        </a:p>
      </dgm:t>
    </dgm:pt>
    <dgm:pt modelId="{0CFD9FD4-D9DA-48B0-A8E9-38B07CC0E661}" type="pres">
      <dgm:prSet presAssocID="{F4075905-A093-41D7-958F-EDBE0252AFC6}" presName="ellipse4" presStyleLbl="vennNode1" presStyleIdx="3" presStyleCnt="5">
        <dgm:presLayoutVars>
          <dgm:bulletEnabled val="1"/>
        </dgm:presLayoutVars>
      </dgm:prSet>
      <dgm:spPr/>
      <dgm:t>
        <a:bodyPr/>
        <a:lstStyle/>
        <a:p>
          <a:endParaRPr lang="en-US"/>
        </a:p>
      </dgm:t>
    </dgm:pt>
    <dgm:pt modelId="{C3749F01-3C30-444F-B339-30C684798314}" type="pres">
      <dgm:prSet presAssocID="{F4075905-A093-41D7-958F-EDBE0252AFC6}" presName="ellipse5" presStyleLbl="vennNode1" presStyleIdx="4" presStyleCnt="5">
        <dgm:presLayoutVars>
          <dgm:bulletEnabled val="1"/>
        </dgm:presLayoutVars>
      </dgm:prSet>
      <dgm:spPr/>
      <dgm:t>
        <a:bodyPr/>
        <a:lstStyle/>
        <a:p>
          <a:endParaRPr lang="en-US"/>
        </a:p>
      </dgm:t>
    </dgm:pt>
  </dgm:ptLst>
  <dgm:cxnLst>
    <dgm:cxn modelId="{72CA03E2-88F6-4570-8652-7DE7974F0249}" srcId="{F4075905-A093-41D7-958F-EDBE0252AFC6}" destId="{15ADC06E-591D-424B-B13C-113479E2B21A}" srcOrd="2" destOrd="0" parTransId="{B745F222-448A-402A-A2C7-B766F54A8FB7}" sibTransId="{9F2133A8-5EC6-4877-9102-1CF986969A0C}"/>
    <dgm:cxn modelId="{969ABC0A-3E12-3D43-B842-9F08B08DA46F}" type="presOf" srcId="{3FCD44F1-7CA5-469A-BDC1-0BDDC6DB33FE}" destId="{489655E3-A45E-4232-9989-02E17704F520}" srcOrd="0" destOrd="0" presId="urn:microsoft.com/office/officeart/2005/8/layout/rings+Icon"/>
    <dgm:cxn modelId="{B25DC2FD-5DD8-F64C-A52E-7F3D57E2322B}" type="presOf" srcId="{011F96CC-EEF2-434E-9E17-2613C3916394}" destId="{F920264C-905A-418C-9C1C-491113CA07E4}" srcOrd="0" destOrd="0" presId="urn:microsoft.com/office/officeart/2005/8/layout/rings+Icon"/>
    <dgm:cxn modelId="{941D870E-1273-4690-B37A-BE761493F4D5}" srcId="{F4075905-A093-41D7-958F-EDBE0252AFC6}" destId="{011F96CC-EEF2-434E-9E17-2613C3916394}" srcOrd="1" destOrd="0" parTransId="{34DF77F9-F84C-430B-A62B-939FC2E2EB16}" sibTransId="{B5EC79CF-556F-435A-9BBE-B551F3B92DCE}"/>
    <dgm:cxn modelId="{C28DB2E3-5355-C941-A176-B8DB86579C50}" type="presOf" srcId="{15ADC06E-591D-424B-B13C-113479E2B21A}" destId="{AFA29F31-1566-486E-8A37-FAA9C7400D2F}" srcOrd="0" destOrd="0" presId="urn:microsoft.com/office/officeart/2005/8/layout/rings+Icon"/>
    <dgm:cxn modelId="{5A87BEE4-7CAF-A74E-9514-88CCCB82A966}" type="presOf" srcId="{22C90DC5-403B-9049-99EE-42B5F5C070E7}" destId="{C3749F01-3C30-444F-B339-30C684798314}" srcOrd="0" destOrd="0" presId="urn:microsoft.com/office/officeart/2005/8/layout/rings+Icon"/>
    <dgm:cxn modelId="{55B08A3C-8B15-4567-9023-EBD5E2A5A696}" srcId="{F4075905-A093-41D7-958F-EDBE0252AFC6}" destId="{3FCD44F1-7CA5-469A-BDC1-0BDDC6DB33FE}" srcOrd="0" destOrd="0" parTransId="{AB4A0E57-C04C-4A6F-ABF1-ACA240CB136F}" sibTransId="{2D73C8BC-F680-47D6-ABB6-0423CA2C4AF8}"/>
    <dgm:cxn modelId="{288C2B8C-C430-F941-9041-67023E58CB6C}" srcId="{F4075905-A093-41D7-958F-EDBE0252AFC6}" destId="{22C90DC5-403B-9049-99EE-42B5F5C070E7}" srcOrd="4" destOrd="0" parTransId="{A3CEAED2-3FEF-7C49-B941-2354C879AB33}" sibTransId="{85E37C08-BEBE-3445-A6C5-6F1C9BEFBB66}"/>
    <dgm:cxn modelId="{748B4724-447A-D748-A2C3-07BDAF44B782}" type="presOf" srcId="{F66517B9-8AB5-F946-83F7-8B4252D67590}" destId="{0CFD9FD4-D9DA-48B0-A8E9-38B07CC0E661}" srcOrd="0" destOrd="0" presId="urn:microsoft.com/office/officeart/2005/8/layout/rings+Icon"/>
    <dgm:cxn modelId="{D07307DB-5F10-1F47-A126-0353A9A41C32}" srcId="{F4075905-A093-41D7-958F-EDBE0252AFC6}" destId="{F66517B9-8AB5-F946-83F7-8B4252D67590}" srcOrd="3" destOrd="0" parTransId="{DE8578E4-EDFA-F440-92A7-A56A17FF01A2}" sibTransId="{2917B630-471E-1B43-A6AF-AE665FD7EB44}"/>
    <dgm:cxn modelId="{7088B449-5D88-48B2-914A-D8D0A05BFB93}" type="presOf" srcId="{F4075905-A093-41D7-958F-EDBE0252AFC6}" destId="{B79D7F55-33BF-462D-8A29-175B644A3ED4}" srcOrd="0" destOrd="0" presId="urn:microsoft.com/office/officeart/2005/8/layout/rings+Icon"/>
    <dgm:cxn modelId="{50BEE3E3-EEED-5345-8855-61F87AFABE0F}" type="presParOf" srcId="{B79D7F55-33BF-462D-8A29-175B644A3ED4}" destId="{489655E3-A45E-4232-9989-02E17704F520}" srcOrd="0" destOrd="0" presId="urn:microsoft.com/office/officeart/2005/8/layout/rings+Icon"/>
    <dgm:cxn modelId="{3FDFEBC1-73CE-5C48-A4F4-A4732F6D22F7}" type="presParOf" srcId="{B79D7F55-33BF-462D-8A29-175B644A3ED4}" destId="{F920264C-905A-418C-9C1C-491113CA07E4}" srcOrd="1" destOrd="0" presId="urn:microsoft.com/office/officeart/2005/8/layout/rings+Icon"/>
    <dgm:cxn modelId="{35D8951D-DFEA-B14E-A5C1-80E44404BF5B}" type="presParOf" srcId="{B79D7F55-33BF-462D-8A29-175B644A3ED4}" destId="{AFA29F31-1566-486E-8A37-FAA9C7400D2F}" srcOrd="2" destOrd="0" presId="urn:microsoft.com/office/officeart/2005/8/layout/rings+Icon"/>
    <dgm:cxn modelId="{5B1DFB9F-7A30-8847-941A-55AF1C99AEC0}" type="presParOf" srcId="{B79D7F55-33BF-462D-8A29-175B644A3ED4}" destId="{0CFD9FD4-D9DA-48B0-A8E9-38B07CC0E661}" srcOrd="3" destOrd="0" presId="urn:microsoft.com/office/officeart/2005/8/layout/rings+Icon"/>
    <dgm:cxn modelId="{2F181965-DEFD-E34B-965D-E339DEA7C394}" type="presParOf" srcId="{B79D7F55-33BF-462D-8A29-175B644A3ED4}" destId="{C3749F01-3C30-444F-B339-30C684798314}"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75905-A093-41D7-958F-EDBE0252AFC6}" type="doc">
      <dgm:prSet loTypeId="urn:microsoft.com/office/officeart/2005/8/layout/rings+Icon" loCatId="relationship" qsTypeId="urn:microsoft.com/office/officeart/2005/8/quickstyle/simple1" qsCatId="simple" csTypeId="urn:microsoft.com/office/officeart/2005/8/colors/colorful5" csCatId="colorful" phldr="1"/>
      <dgm:spPr/>
      <dgm:t>
        <a:bodyPr/>
        <a:lstStyle/>
        <a:p>
          <a:endParaRPr lang="en-US"/>
        </a:p>
      </dgm:t>
    </dgm:pt>
    <dgm:pt modelId="{3FCD44F1-7CA5-469A-BDC1-0BDDC6DB33FE}">
      <dgm:prSet phldrT="[Text]"/>
      <dgm:spPr>
        <a:solidFill>
          <a:srgbClr val="FF6600">
            <a:alpha val="50000"/>
          </a:srgbClr>
        </a:solidFill>
        <a:ln>
          <a:noFill/>
        </a:ln>
      </dgm:spPr>
      <dgm:t>
        <a:bodyPr/>
        <a:lstStyle/>
        <a:p>
          <a:r>
            <a:rPr lang="en-US" dirty="0" smtClean="0"/>
            <a:t>Resilience	</a:t>
          </a:r>
          <a:endParaRPr lang="en-US" dirty="0"/>
        </a:p>
      </dgm:t>
    </dgm:pt>
    <dgm:pt modelId="{AB4A0E57-C04C-4A6F-ABF1-ACA240CB136F}" type="parTrans" cxnId="{55B08A3C-8B15-4567-9023-EBD5E2A5A696}">
      <dgm:prSet/>
      <dgm:spPr/>
      <dgm:t>
        <a:bodyPr/>
        <a:lstStyle/>
        <a:p>
          <a:endParaRPr lang="en-US"/>
        </a:p>
      </dgm:t>
    </dgm:pt>
    <dgm:pt modelId="{2D73C8BC-F680-47D6-ABB6-0423CA2C4AF8}" type="sibTrans" cxnId="{55B08A3C-8B15-4567-9023-EBD5E2A5A696}">
      <dgm:prSet/>
      <dgm:spPr/>
      <dgm:t>
        <a:bodyPr/>
        <a:lstStyle/>
        <a:p>
          <a:endParaRPr lang="en-US"/>
        </a:p>
      </dgm:t>
    </dgm:pt>
    <dgm:pt modelId="{15ADC06E-591D-424B-B13C-113479E2B21A}">
      <dgm:prSet phldrT="[Text]"/>
      <dgm:spPr>
        <a:solidFill>
          <a:srgbClr val="008000">
            <a:alpha val="50000"/>
          </a:srgbClr>
        </a:solidFill>
        <a:ln>
          <a:noFill/>
        </a:ln>
      </dgm:spPr>
      <dgm:t>
        <a:bodyPr/>
        <a:lstStyle/>
        <a:p>
          <a:r>
            <a:rPr lang="en-US" dirty="0" smtClean="0"/>
            <a:t>Growth Mindset</a:t>
          </a:r>
          <a:endParaRPr lang="en-US" dirty="0"/>
        </a:p>
      </dgm:t>
    </dgm:pt>
    <dgm:pt modelId="{B745F222-448A-402A-A2C7-B766F54A8FB7}" type="parTrans" cxnId="{72CA03E2-88F6-4570-8652-7DE7974F0249}">
      <dgm:prSet/>
      <dgm:spPr/>
      <dgm:t>
        <a:bodyPr/>
        <a:lstStyle/>
        <a:p>
          <a:endParaRPr lang="en-US"/>
        </a:p>
      </dgm:t>
    </dgm:pt>
    <dgm:pt modelId="{9F2133A8-5EC6-4877-9102-1CF986969A0C}" type="sibTrans" cxnId="{72CA03E2-88F6-4570-8652-7DE7974F0249}">
      <dgm:prSet/>
      <dgm:spPr/>
      <dgm:t>
        <a:bodyPr/>
        <a:lstStyle/>
        <a:p>
          <a:endParaRPr lang="en-US"/>
        </a:p>
      </dgm:t>
    </dgm:pt>
    <dgm:pt modelId="{011F96CC-EEF2-434E-9E17-2613C3916394}">
      <dgm:prSet phldrT="[Text]"/>
      <dgm:spPr>
        <a:solidFill>
          <a:srgbClr val="FC02FF">
            <a:alpha val="50000"/>
          </a:srgbClr>
        </a:solidFill>
      </dgm:spPr>
      <dgm:t>
        <a:bodyPr/>
        <a:lstStyle/>
        <a:p>
          <a:r>
            <a:rPr lang="en-US" dirty="0" smtClean="0"/>
            <a:t>Self-Understanding</a:t>
          </a:r>
          <a:endParaRPr lang="en-US" dirty="0"/>
        </a:p>
      </dgm:t>
    </dgm:pt>
    <dgm:pt modelId="{34DF77F9-F84C-430B-A62B-939FC2E2EB16}" type="parTrans" cxnId="{941D870E-1273-4690-B37A-BE761493F4D5}">
      <dgm:prSet/>
      <dgm:spPr/>
      <dgm:t>
        <a:bodyPr/>
        <a:lstStyle/>
        <a:p>
          <a:endParaRPr lang="en-US"/>
        </a:p>
      </dgm:t>
    </dgm:pt>
    <dgm:pt modelId="{B5EC79CF-556F-435A-9BBE-B551F3B92DCE}" type="sibTrans" cxnId="{941D870E-1273-4690-B37A-BE761493F4D5}">
      <dgm:prSet/>
      <dgm:spPr/>
      <dgm:t>
        <a:bodyPr/>
        <a:lstStyle/>
        <a:p>
          <a:endParaRPr lang="en-US"/>
        </a:p>
      </dgm:t>
    </dgm:pt>
    <dgm:pt modelId="{F66517B9-8AB5-F946-83F7-8B4252D67590}">
      <dgm:prSet/>
      <dgm:spPr>
        <a:solidFill>
          <a:srgbClr val="FFFF00">
            <a:alpha val="50000"/>
          </a:srgbClr>
        </a:solidFill>
      </dgm:spPr>
      <dgm:t>
        <a:bodyPr/>
        <a:lstStyle/>
        <a:p>
          <a:r>
            <a:rPr lang="en-US" dirty="0" smtClean="0"/>
            <a:t>Strengths-Based Education</a:t>
          </a:r>
          <a:endParaRPr lang="en-US" dirty="0"/>
        </a:p>
      </dgm:t>
    </dgm:pt>
    <dgm:pt modelId="{DE8578E4-EDFA-F440-92A7-A56A17FF01A2}" type="parTrans" cxnId="{D07307DB-5F10-1F47-A126-0353A9A41C32}">
      <dgm:prSet/>
      <dgm:spPr/>
      <dgm:t>
        <a:bodyPr/>
        <a:lstStyle/>
        <a:p>
          <a:endParaRPr lang="en-US"/>
        </a:p>
      </dgm:t>
    </dgm:pt>
    <dgm:pt modelId="{2917B630-471E-1B43-A6AF-AE665FD7EB44}" type="sibTrans" cxnId="{D07307DB-5F10-1F47-A126-0353A9A41C32}">
      <dgm:prSet/>
      <dgm:spPr/>
      <dgm:t>
        <a:bodyPr/>
        <a:lstStyle/>
        <a:p>
          <a:endParaRPr lang="en-US"/>
        </a:p>
      </dgm:t>
    </dgm:pt>
    <dgm:pt modelId="{22C90DC5-403B-9049-99EE-42B5F5C070E7}">
      <dgm:prSet/>
      <dgm:spPr>
        <a:solidFill>
          <a:srgbClr val="3366FF">
            <a:alpha val="50000"/>
          </a:srgbClr>
        </a:solidFill>
      </dgm:spPr>
      <dgm:t>
        <a:bodyPr/>
        <a:lstStyle/>
        <a:p>
          <a:r>
            <a:rPr lang="en-US" dirty="0" smtClean="0"/>
            <a:t>Energy Management</a:t>
          </a:r>
          <a:endParaRPr lang="en-US" dirty="0"/>
        </a:p>
      </dgm:t>
    </dgm:pt>
    <dgm:pt modelId="{A3CEAED2-3FEF-7C49-B941-2354C879AB33}" type="parTrans" cxnId="{288C2B8C-C430-F941-9041-67023E58CB6C}">
      <dgm:prSet/>
      <dgm:spPr/>
      <dgm:t>
        <a:bodyPr/>
        <a:lstStyle/>
        <a:p>
          <a:endParaRPr lang="en-US"/>
        </a:p>
      </dgm:t>
    </dgm:pt>
    <dgm:pt modelId="{85E37C08-BEBE-3445-A6C5-6F1C9BEFBB66}" type="sibTrans" cxnId="{288C2B8C-C430-F941-9041-67023E58CB6C}">
      <dgm:prSet/>
      <dgm:spPr/>
      <dgm:t>
        <a:bodyPr/>
        <a:lstStyle/>
        <a:p>
          <a:endParaRPr lang="en-US"/>
        </a:p>
      </dgm:t>
    </dgm:pt>
    <dgm:pt modelId="{620DDD47-7179-9848-BB60-39B5704E3884}">
      <dgm:prSet/>
      <dgm:spPr>
        <a:solidFill>
          <a:srgbClr val="800080">
            <a:alpha val="50000"/>
          </a:srgbClr>
        </a:solidFill>
      </dgm:spPr>
      <dgm:t>
        <a:bodyPr/>
        <a:lstStyle/>
        <a:p>
          <a:r>
            <a:rPr lang="en-US" dirty="0" smtClean="0"/>
            <a:t>Relating to and Connecting with Others</a:t>
          </a:r>
          <a:endParaRPr lang="en-US" dirty="0"/>
        </a:p>
      </dgm:t>
    </dgm:pt>
    <dgm:pt modelId="{96420DFF-F818-2C45-972E-80DCBE1391D0}" type="parTrans" cxnId="{C0939D57-4768-BC48-8C90-B6AA07B09BA5}">
      <dgm:prSet/>
      <dgm:spPr/>
      <dgm:t>
        <a:bodyPr/>
        <a:lstStyle/>
        <a:p>
          <a:endParaRPr lang="en-US"/>
        </a:p>
      </dgm:t>
    </dgm:pt>
    <dgm:pt modelId="{14BCFDA2-10BC-6641-93F1-FD85DFEA1B01}" type="sibTrans" cxnId="{C0939D57-4768-BC48-8C90-B6AA07B09BA5}">
      <dgm:prSet/>
      <dgm:spPr/>
      <dgm:t>
        <a:bodyPr/>
        <a:lstStyle/>
        <a:p>
          <a:endParaRPr lang="en-US"/>
        </a:p>
      </dgm:t>
    </dgm:pt>
    <dgm:pt modelId="{B79D7F55-33BF-462D-8A29-175B644A3ED4}" type="pres">
      <dgm:prSet presAssocID="{F4075905-A093-41D7-958F-EDBE0252AFC6}" presName="Name0" presStyleCnt="0">
        <dgm:presLayoutVars>
          <dgm:chMax val="7"/>
          <dgm:dir/>
          <dgm:resizeHandles val="exact"/>
        </dgm:presLayoutVars>
      </dgm:prSet>
      <dgm:spPr/>
      <dgm:t>
        <a:bodyPr/>
        <a:lstStyle/>
        <a:p>
          <a:endParaRPr lang="en-US"/>
        </a:p>
      </dgm:t>
    </dgm:pt>
    <dgm:pt modelId="{489655E3-A45E-4232-9989-02E17704F520}" type="pres">
      <dgm:prSet presAssocID="{F4075905-A093-41D7-958F-EDBE0252AFC6}" presName="ellipse1" presStyleLbl="vennNode1" presStyleIdx="0" presStyleCnt="6">
        <dgm:presLayoutVars>
          <dgm:bulletEnabled val="1"/>
        </dgm:presLayoutVars>
      </dgm:prSet>
      <dgm:spPr/>
      <dgm:t>
        <a:bodyPr/>
        <a:lstStyle/>
        <a:p>
          <a:endParaRPr lang="en-US"/>
        </a:p>
      </dgm:t>
    </dgm:pt>
    <dgm:pt modelId="{F920264C-905A-418C-9C1C-491113CA07E4}" type="pres">
      <dgm:prSet presAssocID="{F4075905-A093-41D7-958F-EDBE0252AFC6}" presName="ellipse2" presStyleLbl="vennNode1" presStyleIdx="1" presStyleCnt="6">
        <dgm:presLayoutVars>
          <dgm:bulletEnabled val="1"/>
        </dgm:presLayoutVars>
      </dgm:prSet>
      <dgm:spPr/>
      <dgm:t>
        <a:bodyPr/>
        <a:lstStyle/>
        <a:p>
          <a:endParaRPr lang="en-US"/>
        </a:p>
      </dgm:t>
    </dgm:pt>
    <dgm:pt modelId="{AFA29F31-1566-486E-8A37-FAA9C7400D2F}" type="pres">
      <dgm:prSet presAssocID="{F4075905-A093-41D7-958F-EDBE0252AFC6}" presName="ellipse3" presStyleLbl="vennNode1" presStyleIdx="2" presStyleCnt="6">
        <dgm:presLayoutVars>
          <dgm:bulletEnabled val="1"/>
        </dgm:presLayoutVars>
      </dgm:prSet>
      <dgm:spPr/>
      <dgm:t>
        <a:bodyPr/>
        <a:lstStyle/>
        <a:p>
          <a:endParaRPr lang="en-US"/>
        </a:p>
      </dgm:t>
    </dgm:pt>
    <dgm:pt modelId="{0CFD9FD4-D9DA-48B0-A8E9-38B07CC0E661}" type="pres">
      <dgm:prSet presAssocID="{F4075905-A093-41D7-958F-EDBE0252AFC6}" presName="ellipse4" presStyleLbl="vennNode1" presStyleIdx="3" presStyleCnt="6">
        <dgm:presLayoutVars>
          <dgm:bulletEnabled val="1"/>
        </dgm:presLayoutVars>
      </dgm:prSet>
      <dgm:spPr/>
      <dgm:t>
        <a:bodyPr/>
        <a:lstStyle/>
        <a:p>
          <a:endParaRPr lang="en-US"/>
        </a:p>
      </dgm:t>
    </dgm:pt>
    <dgm:pt modelId="{C3749F01-3C30-444F-B339-30C684798314}" type="pres">
      <dgm:prSet presAssocID="{F4075905-A093-41D7-958F-EDBE0252AFC6}" presName="ellipse5" presStyleLbl="vennNode1" presStyleIdx="4" presStyleCnt="6">
        <dgm:presLayoutVars>
          <dgm:bulletEnabled val="1"/>
        </dgm:presLayoutVars>
      </dgm:prSet>
      <dgm:spPr/>
      <dgm:t>
        <a:bodyPr/>
        <a:lstStyle/>
        <a:p>
          <a:endParaRPr lang="en-US"/>
        </a:p>
      </dgm:t>
    </dgm:pt>
    <dgm:pt modelId="{FEB05408-DC93-4E44-B262-1B3DEB1C014D}" type="pres">
      <dgm:prSet presAssocID="{F4075905-A093-41D7-958F-EDBE0252AFC6}" presName="ellipse6" presStyleLbl="vennNode1" presStyleIdx="5" presStyleCnt="6">
        <dgm:presLayoutVars>
          <dgm:bulletEnabled val="1"/>
        </dgm:presLayoutVars>
      </dgm:prSet>
      <dgm:spPr/>
      <dgm:t>
        <a:bodyPr/>
        <a:lstStyle/>
        <a:p>
          <a:endParaRPr lang="en-US"/>
        </a:p>
      </dgm:t>
    </dgm:pt>
  </dgm:ptLst>
  <dgm:cxnLst>
    <dgm:cxn modelId="{72CA03E2-88F6-4570-8652-7DE7974F0249}" srcId="{F4075905-A093-41D7-958F-EDBE0252AFC6}" destId="{15ADC06E-591D-424B-B13C-113479E2B21A}" srcOrd="2" destOrd="0" parTransId="{B745F222-448A-402A-A2C7-B766F54A8FB7}" sibTransId="{9F2133A8-5EC6-4877-9102-1CF986969A0C}"/>
    <dgm:cxn modelId="{C0939D57-4768-BC48-8C90-B6AA07B09BA5}" srcId="{F4075905-A093-41D7-958F-EDBE0252AFC6}" destId="{620DDD47-7179-9848-BB60-39B5704E3884}" srcOrd="5" destOrd="0" parTransId="{96420DFF-F818-2C45-972E-80DCBE1391D0}" sibTransId="{14BCFDA2-10BC-6641-93F1-FD85DFEA1B01}"/>
    <dgm:cxn modelId="{937CE8C8-2480-F844-8A2D-C68E96999E00}" type="presOf" srcId="{F66517B9-8AB5-F946-83F7-8B4252D67590}" destId="{0CFD9FD4-D9DA-48B0-A8E9-38B07CC0E661}" srcOrd="0" destOrd="0" presId="urn:microsoft.com/office/officeart/2005/8/layout/rings+Icon"/>
    <dgm:cxn modelId="{941D870E-1273-4690-B37A-BE761493F4D5}" srcId="{F4075905-A093-41D7-958F-EDBE0252AFC6}" destId="{011F96CC-EEF2-434E-9E17-2613C3916394}" srcOrd="1" destOrd="0" parTransId="{34DF77F9-F84C-430B-A62B-939FC2E2EB16}" sibTransId="{B5EC79CF-556F-435A-9BBE-B551F3B92DCE}"/>
    <dgm:cxn modelId="{B55AF747-351A-5F49-BCDD-229F2318EACD}" type="presOf" srcId="{620DDD47-7179-9848-BB60-39B5704E3884}" destId="{FEB05408-DC93-4E44-B262-1B3DEB1C014D}" srcOrd="0" destOrd="0" presId="urn:microsoft.com/office/officeart/2005/8/layout/rings+Icon"/>
    <dgm:cxn modelId="{55B08A3C-8B15-4567-9023-EBD5E2A5A696}" srcId="{F4075905-A093-41D7-958F-EDBE0252AFC6}" destId="{3FCD44F1-7CA5-469A-BDC1-0BDDC6DB33FE}" srcOrd="0" destOrd="0" parTransId="{AB4A0E57-C04C-4A6F-ABF1-ACA240CB136F}" sibTransId="{2D73C8BC-F680-47D6-ABB6-0423CA2C4AF8}"/>
    <dgm:cxn modelId="{288C2B8C-C430-F941-9041-67023E58CB6C}" srcId="{F4075905-A093-41D7-958F-EDBE0252AFC6}" destId="{22C90DC5-403B-9049-99EE-42B5F5C070E7}" srcOrd="4" destOrd="0" parTransId="{A3CEAED2-3FEF-7C49-B941-2354C879AB33}" sibTransId="{85E37C08-BEBE-3445-A6C5-6F1C9BEFBB66}"/>
    <dgm:cxn modelId="{FDF10FCC-0D61-6843-A0B3-9DBFC40AC65B}" type="presOf" srcId="{F4075905-A093-41D7-958F-EDBE0252AFC6}" destId="{B79D7F55-33BF-462D-8A29-175B644A3ED4}" srcOrd="0" destOrd="0" presId="urn:microsoft.com/office/officeart/2005/8/layout/rings+Icon"/>
    <dgm:cxn modelId="{FB9F29DE-4165-614F-8497-9C956ADF38D5}" type="presOf" srcId="{15ADC06E-591D-424B-B13C-113479E2B21A}" destId="{AFA29F31-1566-486E-8A37-FAA9C7400D2F}" srcOrd="0" destOrd="0" presId="urn:microsoft.com/office/officeart/2005/8/layout/rings+Icon"/>
    <dgm:cxn modelId="{02E33B38-32C4-F843-8ECD-8BC76115F07D}" type="presOf" srcId="{011F96CC-EEF2-434E-9E17-2613C3916394}" destId="{F920264C-905A-418C-9C1C-491113CA07E4}" srcOrd="0" destOrd="0" presId="urn:microsoft.com/office/officeart/2005/8/layout/rings+Icon"/>
    <dgm:cxn modelId="{A698CA7B-ECA1-1E44-99E0-9F947D76F5CA}" type="presOf" srcId="{22C90DC5-403B-9049-99EE-42B5F5C070E7}" destId="{C3749F01-3C30-444F-B339-30C684798314}" srcOrd="0" destOrd="0" presId="urn:microsoft.com/office/officeart/2005/8/layout/rings+Icon"/>
    <dgm:cxn modelId="{D07307DB-5F10-1F47-A126-0353A9A41C32}" srcId="{F4075905-A093-41D7-958F-EDBE0252AFC6}" destId="{F66517B9-8AB5-F946-83F7-8B4252D67590}" srcOrd="3" destOrd="0" parTransId="{DE8578E4-EDFA-F440-92A7-A56A17FF01A2}" sibTransId="{2917B630-471E-1B43-A6AF-AE665FD7EB44}"/>
    <dgm:cxn modelId="{82889C56-8E25-D849-875B-362ACB37E955}" type="presOf" srcId="{3FCD44F1-7CA5-469A-BDC1-0BDDC6DB33FE}" destId="{489655E3-A45E-4232-9989-02E17704F520}" srcOrd="0" destOrd="0" presId="urn:microsoft.com/office/officeart/2005/8/layout/rings+Icon"/>
    <dgm:cxn modelId="{2DCFC6DF-287F-C841-8281-76F7BAC3C64C}" type="presParOf" srcId="{B79D7F55-33BF-462D-8A29-175B644A3ED4}" destId="{489655E3-A45E-4232-9989-02E17704F520}" srcOrd="0" destOrd="0" presId="urn:microsoft.com/office/officeart/2005/8/layout/rings+Icon"/>
    <dgm:cxn modelId="{18BCCF35-D806-F043-BA4B-0123BA54D446}" type="presParOf" srcId="{B79D7F55-33BF-462D-8A29-175B644A3ED4}" destId="{F920264C-905A-418C-9C1C-491113CA07E4}" srcOrd="1" destOrd="0" presId="urn:microsoft.com/office/officeart/2005/8/layout/rings+Icon"/>
    <dgm:cxn modelId="{4203D340-2635-274C-8821-B511D4D318C3}" type="presParOf" srcId="{B79D7F55-33BF-462D-8A29-175B644A3ED4}" destId="{AFA29F31-1566-486E-8A37-FAA9C7400D2F}" srcOrd="2" destOrd="0" presId="urn:microsoft.com/office/officeart/2005/8/layout/rings+Icon"/>
    <dgm:cxn modelId="{172A9A2F-85AB-834F-830D-C959167A54EC}" type="presParOf" srcId="{B79D7F55-33BF-462D-8A29-175B644A3ED4}" destId="{0CFD9FD4-D9DA-48B0-A8E9-38B07CC0E661}" srcOrd="3" destOrd="0" presId="urn:microsoft.com/office/officeart/2005/8/layout/rings+Icon"/>
    <dgm:cxn modelId="{3A203055-CAFC-E548-9081-6D5A3629C69B}" type="presParOf" srcId="{B79D7F55-33BF-462D-8A29-175B644A3ED4}" destId="{C3749F01-3C30-444F-B339-30C684798314}" srcOrd="4" destOrd="0" presId="urn:microsoft.com/office/officeart/2005/8/layout/rings+Icon"/>
    <dgm:cxn modelId="{4C684884-1409-9A4B-A155-41CE7A38D03F}" type="presParOf" srcId="{B79D7F55-33BF-462D-8A29-175B644A3ED4}" destId="{FEB05408-DC93-4E44-B262-1B3DEB1C014D}"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55E3-A45E-4232-9989-02E17704F520}">
      <dsp:nvSpPr>
        <dsp:cNvPr id="0" name=""/>
        <dsp:cNvSpPr/>
      </dsp:nvSpPr>
      <dsp:spPr>
        <a:xfrm>
          <a:off x="0" y="144565"/>
          <a:ext cx="2835221" cy="2835214"/>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Depression</a:t>
          </a:r>
        </a:p>
      </dsp:txBody>
      <dsp:txXfrm>
        <a:off x="415209" y="559772"/>
        <a:ext cx="2004803" cy="2004800"/>
      </dsp:txXfrm>
    </dsp:sp>
    <dsp:sp modelId="{F920264C-905A-418C-9C1C-491113CA07E4}">
      <dsp:nvSpPr>
        <dsp:cNvPr id="0" name=""/>
        <dsp:cNvSpPr/>
      </dsp:nvSpPr>
      <dsp:spPr>
        <a:xfrm>
          <a:off x="1457915" y="2035496"/>
          <a:ext cx="2835221" cy="2835214"/>
        </a:xfrm>
        <a:prstGeom prst="ellipse">
          <a:avLst/>
        </a:prstGeom>
        <a:solidFill>
          <a:schemeClr val="accent5">
            <a:alpha val="50000"/>
            <a:hueOff val="2718752"/>
            <a:satOff val="-15871"/>
            <a:lumOff val="-12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a:t>Suicidality</a:t>
          </a:r>
          <a:endParaRPr lang="en-US" sz="2800" kern="1200" dirty="0"/>
        </a:p>
      </dsp:txBody>
      <dsp:txXfrm>
        <a:off x="1873124" y="2450703"/>
        <a:ext cx="2004803" cy="2004800"/>
      </dsp:txXfrm>
    </dsp:sp>
    <dsp:sp modelId="{AFA29F31-1566-486E-8A37-FAA9C7400D2F}">
      <dsp:nvSpPr>
        <dsp:cNvPr id="0" name=""/>
        <dsp:cNvSpPr/>
      </dsp:nvSpPr>
      <dsp:spPr>
        <a:xfrm>
          <a:off x="2916697" y="144565"/>
          <a:ext cx="2835221" cy="2835214"/>
        </a:xfrm>
        <a:prstGeom prst="ellipse">
          <a:avLst/>
        </a:prstGeom>
        <a:solidFill>
          <a:schemeClr val="accent5">
            <a:alpha val="50000"/>
            <a:hueOff val="5437504"/>
            <a:satOff val="-31742"/>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Anxiety</a:t>
          </a:r>
        </a:p>
      </dsp:txBody>
      <dsp:txXfrm>
        <a:off x="3331906" y="559772"/>
        <a:ext cx="2004803" cy="2004800"/>
      </dsp:txXfrm>
    </dsp:sp>
    <dsp:sp modelId="{0CFD9FD4-D9DA-48B0-A8E9-38B07CC0E661}">
      <dsp:nvSpPr>
        <dsp:cNvPr id="0" name=""/>
        <dsp:cNvSpPr/>
      </dsp:nvSpPr>
      <dsp:spPr>
        <a:xfrm>
          <a:off x="4374613" y="2035496"/>
          <a:ext cx="2835221" cy="2835214"/>
        </a:xfrm>
        <a:prstGeom prst="ellipse">
          <a:avLst/>
        </a:prstGeom>
        <a:solidFill>
          <a:schemeClr val="accent5">
            <a:alpha val="50000"/>
            <a:hueOff val="8156256"/>
            <a:satOff val="-47614"/>
            <a:lumOff val="-38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Problematic Drinking</a:t>
          </a:r>
          <a:endParaRPr lang="en-US" sz="2800" kern="1200" dirty="0"/>
        </a:p>
      </dsp:txBody>
      <dsp:txXfrm>
        <a:off x="4789822" y="2450703"/>
        <a:ext cx="2004803" cy="2004800"/>
      </dsp:txXfrm>
    </dsp:sp>
    <dsp:sp modelId="{C3749F01-3C30-444F-B339-30C684798314}">
      <dsp:nvSpPr>
        <dsp:cNvPr id="0" name=""/>
        <dsp:cNvSpPr/>
      </dsp:nvSpPr>
      <dsp:spPr>
        <a:xfrm>
          <a:off x="5832528" y="144565"/>
          <a:ext cx="2835221" cy="2835214"/>
        </a:xfrm>
        <a:prstGeom prst="ellipse">
          <a:avLst/>
        </a:prstGeom>
        <a:solidFill>
          <a:schemeClr val="accent5">
            <a:alpha val="50000"/>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Chronic Stress</a:t>
          </a:r>
          <a:endParaRPr lang="en-US" sz="2800" kern="1200" dirty="0"/>
        </a:p>
      </dsp:txBody>
      <dsp:txXfrm>
        <a:off x="6247737" y="559772"/>
        <a:ext cx="2004803" cy="200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55E3-A45E-4232-9989-02E17704F520}">
      <dsp:nvSpPr>
        <dsp:cNvPr id="0" name=""/>
        <dsp:cNvSpPr/>
      </dsp:nvSpPr>
      <dsp:spPr>
        <a:xfrm>
          <a:off x="0" y="526256"/>
          <a:ext cx="2409634" cy="2409755"/>
        </a:xfrm>
        <a:prstGeom prst="ellipse">
          <a:avLst/>
        </a:prstGeom>
        <a:solidFill>
          <a:srgbClr val="FF6600">
            <a:alpha val="50000"/>
          </a:srgbClr>
        </a:solidFill>
        <a:ln w="1905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Resilience	</a:t>
          </a:r>
          <a:endParaRPr lang="en-US" sz="1900" kern="1200" dirty="0"/>
        </a:p>
      </dsp:txBody>
      <dsp:txXfrm>
        <a:off x="352883" y="879156"/>
        <a:ext cx="1703868" cy="1703955"/>
      </dsp:txXfrm>
    </dsp:sp>
    <dsp:sp modelId="{F920264C-905A-418C-9C1C-491113CA07E4}">
      <dsp:nvSpPr>
        <dsp:cNvPr id="0" name=""/>
        <dsp:cNvSpPr/>
      </dsp:nvSpPr>
      <dsp:spPr>
        <a:xfrm>
          <a:off x="1251623" y="2079263"/>
          <a:ext cx="2409634" cy="2409755"/>
        </a:xfrm>
        <a:prstGeom prst="ellipse">
          <a:avLst/>
        </a:prstGeom>
        <a:solidFill>
          <a:srgbClr val="FC02FF">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Self-Understanding</a:t>
          </a:r>
          <a:endParaRPr lang="en-US" sz="1900" kern="1200" dirty="0"/>
        </a:p>
      </dsp:txBody>
      <dsp:txXfrm>
        <a:off x="1604506" y="2432163"/>
        <a:ext cx="1703868" cy="1703955"/>
      </dsp:txXfrm>
    </dsp:sp>
    <dsp:sp modelId="{AFA29F31-1566-486E-8A37-FAA9C7400D2F}">
      <dsp:nvSpPr>
        <dsp:cNvPr id="0" name=""/>
        <dsp:cNvSpPr/>
      </dsp:nvSpPr>
      <dsp:spPr>
        <a:xfrm>
          <a:off x="2503246" y="526256"/>
          <a:ext cx="2409634" cy="2409755"/>
        </a:xfrm>
        <a:prstGeom prst="ellipse">
          <a:avLst/>
        </a:prstGeom>
        <a:solidFill>
          <a:srgbClr val="008000">
            <a:alpha val="50000"/>
          </a:srgbClr>
        </a:solidFill>
        <a:ln w="1905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Growth Mindset</a:t>
          </a:r>
          <a:endParaRPr lang="en-US" sz="1900" kern="1200" dirty="0"/>
        </a:p>
      </dsp:txBody>
      <dsp:txXfrm>
        <a:off x="2856129" y="879156"/>
        <a:ext cx="1703868" cy="1703955"/>
      </dsp:txXfrm>
    </dsp:sp>
    <dsp:sp modelId="{0CFD9FD4-D9DA-48B0-A8E9-38B07CC0E661}">
      <dsp:nvSpPr>
        <dsp:cNvPr id="0" name=""/>
        <dsp:cNvSpPr/>
      </dsp:nvSpPr>
      <dsp:spPr>
        <a:xfrm>
          <a:off x="3754869" y="2079263"/>
          <a:ext cx="2409634" cy="2409755"/>
        </a:xfrm>
        <a:prstGeom prst="ellipse">
          <a:avLst/>
        </a:prstGeom>
        <a:solidFill>
          <a:srgbClr val="FFFF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Strengths-Based Education</a:t>
          </a:r>
          <a:endParaRPr lang="en-US" sz="1900" kern="1200" dirty="0"/>
        </a:p>
      </dsp:txBody>
      <dsp:txXfrm>
        <a:off x="4107752" y="2432163"/>
        <a:ext cx="1703868" cy="1703955"/>
      </dsp:txXfrm>
    </dsp:sp>
    <dsp:sp modelId="{C3749F01-3C30-444F-B339-30C684798314}">
      <dsp:nvSpPr>
        <dsp:cNvPr id="0" name=""/>
        <dsp:cNvSpPr/>
      </dsp:nvSpPr>
      <dsp:spPr>
        <a:xfrm>
          <a:off x="5006492" y="526256"/>
          <a:ext cx="2409634" cy="2409755"/>
        </a:xfrm>
        <a:prstGeom prst="ellipse">
          <a:avLst/>
        </a:prstGeom>
        <a:solidFill>
          <a:srgbClr val="3366FF">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Energy Management</a:t>
          </a:r>
          <a:endParaRPr lang="en-US" sz="1900" kern="1200" dirty="0"/>
        </a:p>
      </dsp:txBody>
      <dsp:txXfrm>
        <a:off x="5359375" y="879156"/>
        <a:ext cx="1703868" cy="1703955"/>
      </dsp:txXfrm>
    </dsp:sp>
    <dsp:sp modelId="{FEB05408-DC93-4E44-B262-1B3DEB1C014D}">
      <dsp:nvSpPr>
        <dsp:cNvPr id="0" name=""/>
        <dsp:cNvSpPr/>
      </dsp:nvSpPr>
      <dsp:spPr>
        <a:xfrm>
          <a:off x="6258115" y="2079263"/>
          <a:ext cx="2409634" cy="2409755"/>
        </a:xfrm>
        <a:prstGeom prst="ellipse">
          <a:avLst/>
        </a:prstGeom>
        <a:solidFill>
          <a:srgbClr val="80008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Relating to and Connecting with Others</a:t>
          </a:r>
          <a:endParaRPr lang="en-US" sz="1900" kern="1200" dirty="0"/>
        </a:p>
      </dsp:txBody>
      <dsp:txXfrm>
        <a:off x="6610998" y="2432163"/>
        <a:ext cx="1703868" cy="170395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51737"/>
          </a:xfrm>
          <a:prstGeom prst="rect">
            <a:avLst/>
          </a:prstGeom>
        </p:spPr>
        <p:txBody>
          <a:bodyPr vert="horz" lIns="93179" tIns="46590" rIns="93179" bIns="46590" rtlCol="0"/>
          <a:lstStyle>
            <a:lvl1pPr algn="r">
              <a:defRPr sz="1200"/>
            </a:lvl1pPr>
          </a:lstStyle>
          <a:p>
            <a:fld id="{65DD71D7-55AC-46BD-81B3-09AB2F9EFBD8}" type="datetimeFigureOut">
              <a:rPr lang="en-US" smtClean="0"/>
              <a:t>3/23/18</a:t>
            </a:fld>
            <a:endParaRPr lang="en-US"/>
          </a:p>
        </p:txBody>
      </p:sp>
      <p:sp>
        <p:nvSpPr>
          <p:cNvPr id="4" name="Footer Placeholder 3"/>
          <p:cNvSpPr>
            <a:spLocks noGrp="1"/>
          </p:cNvSpPr>
          <p:nvPr>
            <p:ph type="ftr" sz="quarter" idx="2"/>
          </p:nvPr>
        </p:nvSpPr>
        <p:spPr>
          <a:xfrm>
            <a:off x="0" y="6658664"/>
            <a:ext cx="4028440" cy="351737"/>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658664"/>
            <a:ext cx="4028440" cy="351737"/>
          </a:xfrm>
          <a:prstGeom prst="rect">
            <a:avLst/>
          </a:prstGeom>
        </p:spPr>
        <p:txBody>
          <a:bodyPr vert="horz" lIns="93179" tIns="46590" rIns="93179" bIns="4659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5265810" y="0"/>
            <a:ext cx="4028440" cy="351737"/>
          </a:xfrm>
          <a:prstGeom prst="rect">
            <a:avLst/>
          </a:prstGeom>
        </p:spPr>
        <p:txBody>
          <a:bodyPr vert="horz" lIns="93179" tIns="46590" rIns="93179" bIns="46590" rtlCol="0"/>
          <a:lstStyle>
            <a:lvl1pPr algn="r">
              <a:defRPr sz="1200"/>
            </a:lvl1pPr>
          </a:lstStyle>
          <a:p>
            <a:fld id="{1F89424F-BB59-4F4E-9822-4CA3E770FFD2}" type="datetimeFigureOut">
              <a:rPr lang="en-US" smtClean="0"/>
              <a:t>3/23/18</a:t>
            </a:fld>
            <a:endParaRPr lang="en-US"/>
          </a:p>
        </p:txBody>
      </p:sp>
      <p:sp>
        <p:nvSpPr>
          <p:cNvPr id="4" name="Slide Image Placeholder 3"/>
          <p:cNvSpPr>
            <a:spLocks noGrp="1" noRot="1" noChangeAspect="1"/>
          </p:cNvSpPr>
          <p:nvPr>
            <p:ph type="sldImg" idx="2"/>
          </p:nvPr>
        </p:nvSpPr>
        <p:spPr>
          <a:xfrm>
            <a:off x="3070225" y="876300"/>
            <a:ext cx="3155950" cy="2366963"/>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929641" y="3373756"/>
            <a:ext cx="7437119" cy="2366010"/>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7"/>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658664"/>
            <a:ext cx="4028440" cy="351737"/>
          </a:xfrm>
          <a:prstGeom prst="rect">
            <a:avLst/>
          </a:prstGeom>
        </p:spPr>
        <p:txBody>
          <a:bodyPr vert="horz" lIns="93179" tIns="46590" rIns="93179" bIns="4659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19060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Educating</a:t>
            </a:r>
            <a:r>
              <a:rPr lang="en-US" baseline="0" dirty="0" smtClean="0"/>
              <a:t> an evolving population of students</a:t>
            </a:r>
          </a:p>
          <a:p>
            <a:endParaRPr lang="en-US" baseline="0" dirty="0" smtClean="0"/>
          </a:p>
          <a:p>
            <a:r>
              <a:rPr lang="en-US" baseline="0" dirty="0" smtClean="0"/>
              <a:t>Accommodation requests have increased over 50% in the last 2-3 years. Greatest increase is in accommodations related to mental health issues.</a:t>
            </a:r>
          </a:p>
          <a:p>
            <a:endParaRPr lang="en-US" baseline="0" dirty="0"/>
          </a:p>
          <a:p>
            <a:r>
              <a:rPr lang="en-US" baseline="0" dirty="0" smtClean="0"/>
              <a:t>Generational resilience challenges, helicopter parenting, </a:t>
            </a:r>
          </a:p>
          <a:p>
            <a:endParaRPr lang="en-US" baseline="0" dirty="0" smtClean="0"/>
          </a:p>
          <a:p>
            <a:r>
              <a:rPr lang="en-US" baseline="0" dirty="0" smtClean="0"/>
              <a:t>Sub-populations face imposter syndrome, stereotype threat</a:t>
            </a:r>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301326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 well</a:t>
            </a:r>
            <a:r>
              <a:rPr lang="en-US" b="1" baseline="0" dirty="0" smtClean="0"/>
              <a:t> documented by Larry Krieger, </a:t>
            </a:r>
            <a:r>
              <a:rPr lang="en-US" b="1" baseline="0" dirty="0" err="1" smtClean="0"/>
              <a:t>Kennon</a:t>
            </a:r>
            <a:r>
              <a:rPr lang="en-US" b="1" baseline="0" dirty="0" smtClean="0"/>
              <a:t> Sheldon, Elizabeth Mertz and others, law school can dramatically affect students’ wellbeing</a:t>
            </a:r>
            <a:endParaRPr lang="en-US" b="1" dirty="0" smtClean="0"/>
          </a:p>
          <a:p>
            <a:endParaRPr lang="en-US" b="1" dirty="0" smtClean="0"/>
          </a:p>
          <a:p>
            <a:r>
              <a:rPr lang="en-US" b="1" dirty="0" smtClean="0"/>
              <a:t>Pedagogy</a:t>
            </a:r>
            <a:endParaRPr lang="en-US" dirty="0" smtClean="0"/>
          </a:p>
          <a:p>
            <a:r>
              <a:rPr lang="en-US" sz="1200" dirty="0" smtClean="0"/>
              <a:t>Focus on technical and textual concerns, with little or no mention of social, policy or substantive justice concerns</a:t>
            </a:r>
          </a:p>
          <a:p>
            <a:r>
              <a:rPr lang="en-US" sz="1200" dirty="0" smtClean="0"/>
              <a:t>Permits and even rewards isolation</a:t>
            </a:r>
          </a:p>
          <a:p>
            <a:r>
              <a:rPr lang="en-US" sz="1200" dirty="0" smtClean="0"/>
              <a:t>Often ignores individualism, humanity and emotion</a:t>
            </a:r>
          </a:p>
          <a:p>
            <a:r>
              <a:rPr lang="en-US" sz="1200" dirty="0" smtClean="0"/>
              <a:t>Lack of feedback</a:t>
            </a:r>
          </a:p>
          <a:p>
            <a:endParaRPr lang="en-US" dirty="0" smtClean="0"/>
          </a:p>
          <a:p>
            <a:r>
              <a:rPr lang="en-US" b="1" dirty="0" smtClean="0"/>
              <a:t>Evaluation</a:t>
            </a:r>
          </a:p>
          <a:p>
            <a:r>
              <a:rPr lang="en-US" sz="1200" dirty="0" smtClean="0"/>
              <a:t>Strict grade curves</a:t>
            </a:r>
          </a:p>
          <a:p>
            <a:r>
              <a:rPr lang="en-US" sz="1200" dirty="0" smtClean="0"/>
              <a:t>Lack of feedback</a:t>
            </a:r>
          </a:p>
          <a:p>
            <a:r>
              <a:rPr lang="en-US" sz="1200" dirty="0" smtClean="0"/>
              <a:t>Perceived arbitrariness</a:t>
            </a:r>
          </a:p>
          <a:p>
            <a:r>
              <a:rPr lang="en-US" sz="1200" dirty="0" smtClean="0"/>
              <a:t>A population that hasn’t failed before</a:t>
            </a:r>
          </a:p>
          <a:p>
            <a:r>
              <a:rPr lang="en-US" sz="1200" dirty="0" smtClean="0"/>
              <a:t>Myopic view of what should be rewarded</a:t>
            </a:r>
          </a:p>
          <a:p>
            <a:endParaRPr lang="en-US" sz="1200" dirty="0" smtClean="0"/>
          </a:p>
          <a:p>
            <a:r>
              <a:rPr lang="en-US" sz="1200" b="1" dirty="0" smtClean="0"/>
              <a:t>Success</a:t>
            </a:r>
          </a:p>
          <a:p>
            <a:r>
              <a:rPr lang="en-US" sz="2800" dirty="0" smtClean="0"/>
              <a:t>Exacerbated by</a:t>
            </a:r>
            <a:r>
              <a:rPr lang="en-US" sz="2800" baseline="0" dirty="0" smtClean="0"/>
              <a:t> </a:t>
            </a:r>
            <a:r>
              <a:rPr lang="en-US" sz="2400" dirty="0" smtClean="0"/>
              <a:t>mythologized career paths </a:t>
            </a:r>
          </a:p>
          <a:p>
            <a:r>
              <a:rPr lang="en-US" sz="2400" dirty="0" smtClean="0"/>
              <a:t>celebrations of warfare and antagonism</a:t>
            </a:r>
          </a:p>
          <a:p>
            <a:r>
              <a:rPr lang="en-US" sz="2400" dirty="0" smtClean="0"/>
              <a:t>Narrow band of skills celebrated</a:t>
            </a:r>
          </a:p>
          <a:p>
            <a:endParaRPr lang="en-US" dirty="0" smtClean="0"/>
          </a:p>
          <a:p>
            <a:r>
              <a:rPr lang="en-US" b="1" dirty="0" smtClean="0"/>
              <a:t>Lack of Diverse Faculty</a:t>
            </a:r>
          </a:p>
          <a:p>
            <a:endParaRPr lang="en-US" dirty="0" smtClean="0"/>
          </a:p>
          <a:p>
            <a:r>
              <a:rPr lang="en-US" b="1" dirty="0" smtClean="0"/>
              <a:t>Disconnection</a:t>
            </a:r>
            <a:r>
              <a:rPr lang="en-US" b="1" baseline="0" dirty="0" smtClean="0"/>
              <a:t> from family, friends</a:t>
            </a:r>
            <a:endParaRPr lang="en-US" b="1" dirty="0"/>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a:p>
        </p:txBody>
      </p:sp>
    </p:spTree>
    <p:extLst>
      <p:ext uri="{BB962C8B-B14F-4D97-AF65-F5344CB8AC3E}">
        <p14:creationId xmlns:p14="http://schemas.microsoft.com/office/powerpoint/2010/main" val="387607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265722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Task Force on Lawyer Well-Being: ABA Commission on</a:t>
            </a:r>
            <a:r>
              <a:rPr lang="en-US" baseline="0" dirty="0" smtClean="0"/>
              <a:t> Lawyers Assistance Program, National Organization of Bar Counsel, </a:t>
            </a:r>
            <a:r>
              <a:rPr lang="en-US" baseline="0" dirty="0" err="1" smtClean="0"/>
              <a:t>Ass’n</a:t>
            </a:r>
            <a:r>
              <a:rPr lang="en-US" baseline="0" dirty="0" smtClean="0"/>
              <a:t> of Professional Responsibility Lawyers</a:t>
            </a:r>
            <a:endParaRPr lang="en-US" dirty="0"/>
          </a:p>
          <a:p>
            <a:r>
              <a:rPr lang="en-US" dirty="0" smtClean="0"/>
              <a:t>As we</a:t>
            </a:r>
            <a:r>
              <a:rPr lang="en-US" baseline="0" dirty="0" smtClean="0"/>
              <a:t> have heard over the years at these roundtable events, the</a:t>
            </a:r>
            <a:r>
              <a:rPr lang="en-US" dirty="0" smtClean="0"/>
              <a:t> legal profession is at a </a:t>
            </a:r>
            <a:r>
              <a:rPr lang="en-US" baseline="0" dirty="0" smtClean="0"/>
              <a:t>critical moment of evolution, growth and change. Strong, vibrant, innovative leadership is needed to ensure lawyers continue to be a force for justice and making the world we live in a better place.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Krill</a:t>
            </a:r>
            <a:r>
              <a:rPr lang="en-US" sz="1200" kern="1200" baseline="0" dirty="0" smtClean="0">
                <a:solidFill>
                  <a:schemeClr val="tx1"/>
                </a:solidFill>
                <a:effectLst/>
                <a:latin typeface="+mn-lt"/>
                <a:ea typeface="+mn-ea"/>
                <a:cs typeface="+mn-cs"/>
              </a:rPr>
              <a:t> study The </a:t>
            </a:r>
            <a:r>
              <a:rPr lang="en-US" sz="1200" kern="1200" baseline="0" dirty="0" err="1" smtClean="0">
                <a:solidFill>
                  <a:schemeClr val="tx1"/>
                </a:solidFill>
                <a:effectLst/>
                <a:latin typeface="+mn-lt"/>
                <a:ea typeface="+mn-ea"/>
                <a:cs typeface="+mn-cs"/>
              </a:rPr>
              <a:t>Prev</a:t>
            </a:r>
            <a:r>
              <a:rPr lang="en-US" sz="1200" kern="1200" baseline="0" dirty="0" smtClean="0">
                <a:solidFill>
                  <a:schemeClr val="tx1"/>
                </a:solidFill>
                <a:effectLst/>
                <a:latin typeface="+mn-lt"/>
                <a:ea typeface="+mn-ea"/>
                <a:cs typeface="+mn-cs"/>
              </a:rPr>
              <a:t> of </a:t>
            </a:r>
            <a:r>
              <a:rPr lang="en-US" sz="1200" kern="1200" baseline="0" dirty="0" err="1" smtClean="0">
                <a:solidFill>
                  <a:schemeClr val="tx1"/>
                </a:solidFill>
                <a:effectLst/>
                <a:latin typeface="+mn-lt"/>
                <a:ea typeface="+mn-ea"/>
                <a:cs typeface="+mn-cs"/>
              </a:rPr>
              <a:t>Subst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Abus</a:t>
            </a:r>
            <a:r>
              <a:rPr lang="en-US" sz="1200" kern="1200" baseline="0" dirty="0" smtClean="0">
                <a:solidFill>
                  <a:schemeClr val="tx1"/>
                </a:solidFill>
                <a:effectLst/>
                <a:latin typeface="+mn-lt"/>
                <a:ea typeface="+mn-ea"/>
                <a:cs typeface="+mn-cs"/>
              </a:rPr>
              <a:t> and Other Mental Health </a:t>
            </a:r>
            <a:r>
              <a:rPr lang="en-US" sz="1200" kern="1200" baseline="0" dirty="0" err="1" smtClean="0">
                <a:solidFill>
                  <a:schemeClr val="tx1"/>
                </a:solidFill>
                <a:effectLst/>
                <a:latin typeface="+mn-lt"/>
                <a:ea typeface="+mn-ea"/>
                <a:cs typeface="+mn-cs"/>
              </a:rPr>
              <a:t>Conc</a:t>
            </a:r>
            <a:r>
              <a:rPr lang="en-US" sz="1200" kern="1200" baseline="0" dirty="0" smtClean="0">
                <a:solidFill>
                  <a:schemeClr val="tx1"/>
                </a:solidFill>
                <a:effectLst/>
                <a:latin typeface="+mn-lt"/>
                <a:ea typeface="+mn-ea"/>
                <a:cs typeface="+mn-cs"/>
              </a:rPr>
              <a:t> Among </a:t>
            </a:r>
            <a:r>
              <a:rPr lang="en-US" sz="1200" kern="1200" baseline="0" dirty="0" err="1" smtClean="0">
                <a:solidFill>
                  <a:schemeClr val="tx1"/>
                </a:solidFill>
                <a:effectLst/>
                <a:latin typeface="+mn-lt"/>
                <a:ea typeface="+mn-ea"/>
                <a:cs typeface="+mn-cs"/>
              </a:rPr>
              <a:t>Amer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Attys</a:t>
            </a:r>
            <a:r>
              <a:rPr lang="en-US" sz="1200" kern="1200" baseline="0" dirty="0" smtClean="0">
                <a:solidFill>
                  <a:schemeClr val="tx1"/>
                </a:solidFill>
                <a:effectLst/>
                <a:latin typeface="+mn-lt"/>
                <a:ea typeface="+mn-ea"/>
                <a:cs typeface="+mn-cs"/>
              </a:rPr>
              <a:t> published in the journal of addiction medicine. 12,825 lawyers responded.  Confirmed a troubling picture of the legal profession, </a:t>
            </a:r>
            <a:r>
              <a:rPr lang="en-US" sz="1200" kern="1200" dirty="0" smtClean="0">
                <a:solidFill>
                  <a:schemeClr val="tx1"/>
                </a:solidFill>
                <a:effectLst/>
                <a:latin typeface="+mn-lt"/>
                <a:ea typeface="+mn-ea"/>
                <a:cs typeface="+mn-cs"/>
              </a:rPr>
              <a:t>from 21% of those who answered all AUDIT questions (versus 11.8% of general educated workforce)  to 36%</a:t>
            </a:r>
            <a:r>
              <a:rPr lang="en-US" sz="1200" kern="1200" baseline="0" dirty="0" smtClean="0">
                <a:solidFill>
                  <a:schemeClr val="tx1"/>
                </a:solidFill>
                <a:effectLst/>
                <a:latin typeface="+mn-lt"/>
                <a:ea typeface="+mn-ea"/>
                <a:cs typeface="+mn-cs"/>
              </a:rPr>
              <a:t> of those who answered the first 3 questions</a:t>
            </a:r>
            <a:r>
              <a:rPr lang="en-US" sz="1200" kern="1200" dirty="0" smtClean="0">
                <a:solidFill>
                  <a:schemeClr val="tx1"/>
                </a:solidFill>
                <a:effectLst/>
                <a:latin typeface="+mn-lt"/>
                <a:ea typeface="+mn-ea"/>
                <a:cs typeface="+mn-cs"/>
              </a:rPr>
              <a:t> qualify as problem drinkers, and that approximately 28 percent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depression, 19 %</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anxiety,and</a:t>
            </a:r>
            <a:r>
              <a:rPr lang="en-US" sz="1200" kern="1200" dirty="0" smtClean="0">
                <a:solidFill>
                  <a:schemeClr val="tx1"/>
                </a:solidFill>
                <a:effectLst/>
                <a:latin typeface="+mn-lt"/>
                <a:ea typeface="+mn-ea"/>
                <a:cs typeface="+mn-cs"/>
              </a:rPr>
              <a:t> 23% stress, respectively,</a:t>
            </a:r>
            <a:r>
              <a:rPr lang="en-US" sz="1200" kern="1200" baseline="0" dirty="0" smtClean="0">
                <a:solidFill>
                  <a:schemeClr val="tx1"/>
                </a:solidFill>
                <a:effectLst/>
                <a:latin typeface="+mn-lt"/>
                <a:ea typeface="+mn-ea"/>
                <a:cs typeface="+mn-cs"/>
              </a:rPr>
              <a:t> 61% at some point in career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anxiety, 46% at some point in career -- depression</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Law</a:t>
            </a:r>
            <a:r>
              <a:rPr lang="en-US" sz="1200" kern="1200" baseline="0" dirty="0" smtClean="0">
                <a:solidFill>
                  <a:schemeClr val="tx1"/>
                </a:solidFill>
                <a:effectLst/>
                <a:latin typeface="+mn-lt"/>
                <a:ea typeface="+mn-ea"/>
                <a:cs typeface="+mn-cs"/>
              </a:rPr>
              <a:t> Student Survey of Wellbeing: 43% binge drinking once in the prior two weeks, 22% more than once. Over 1/3 screened for anxiety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higher than other populations. Law students appear to be drinking more than they did 20 years ago.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Lawyers have highest incidence of major depressive disorder of 104 occupations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Prospective law students on par with population. After law school, symptoms are </a:t>
            </a:r>
            <a:r>
              <a:rPr lang="en-US" sz="1200" kern="1200" baseline="0" dirty="0" err="1" smtClean="0">
                <a:solidFill>
                  <a:schemeClr val="tx1"/>
                </a:solidFill>
                <a:effectLst/>
                <a:latin typeface="+mn-lt"/>
                <a:ea typeface="+mn-ea"/>
                <a:cs typeface="+mn-cs"/>
              </a:rPr>
              <a:t>signficantly</a:t>
            </a:r>
            <a:r>
              <a:rPr lang="en-US" sz="1200" kern="1200" baseline="0" dirty="0" smtClean="0">
                <a:solidFill>
                  <a:schemeClr val="tx1"/>
                </a:solidFill>
                <a:effectLst/>
                <a:latin typeface="+mn-lt"/>
                <a:ea typeface="+mn-ea"/>
                <a:cs typeface="+mn-cs"/>
              </a:rPr>
              <a:t> elevated.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NYT article, The Lawyer, the Addict. Last call was a conference call for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350830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more confounding,</a:t>
            </a:r>
            <a:r>
              <a:rPr lang="en-US" baseline="0" dirty="0" smtClean="0"/>
              <a:t> research has shown that a pessi</a:t>
            </a:r>
            <a:r>
              <a:rPr lang="en-US" dirty="0" smtClean="0"/>
              <a:t>mistic explanatory</a:t>
            </a:r>
            <a:r>
              <a:rPr lang="en-US" baseline="0" dirty="0" smtClean="0"/>
              <a:t> style correlated with HIGHER academic performance for law students. </a:t>
            </a:r>
          </a:p>
          <a:p>
            <a:endParaRPr lang="en-US" baseline="0" dirty="0" smtClean="0"/>
          </a:p>
          <a:p>
            <a:r>
              <a:rPr lang="en-US" baseline="0" dirty="0" smtClean="0"/>
              <a:t>To sum up, they are anxious, depressed, drinking too much</a:t>
            </a:r>
          </a:p>
          <a:p>
            <a:r>
              <a:rPr lang="en-US" baseline="0" dirty="0" smtClean="0"/>
              <a:t>They are conflicted and disconnected from their sense of self</a:t>
            </a:r>
          </a:p>
          <a:p>
            <a:r>
              <a:rPr lang="en-US" baseline="0" dirty="0" smtClean="0"/>
              <a:t>They are loaded down by debt</a:t>
            </a:r>
          </a:p>
          <a:p>
            <a:r>
              <a:rPr lang="en-US" baseline="0" dirty="0" smtClean="0"/>
              <a:t>And we have this concerning research showing that it might result in better grades</a:t>
            </a:r>
          </a:p>
          <a:p>
            <a:endParaRPr lang="en-US" baseline="0" dirty="0" smtClean="0"/>
          </a:p>
          <a:p>
            <a:r>
              <a:rPr lang="en-US" baseline="0" dirty="0" smtClean="0"/>
              <a:t>But other than that they are doing GREAT!</a:t>
            </a:r>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265722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be done?</a:t>
            </a:r>
            <a:r>
              <a:rPr lang="en-US" baseline="0" dirty="0" smtClean="0"/>
              <a:t> </a:t>
            </a:r>
            <a:br>
              <a:rPr lang="en-US" baseline="0" dirty="0" smtClean="0"/>
            </a:br>
            <a:endParaRPr lang="en-US" baseline="0" dirty="0" smtClean="0"/>
          </a:p>
          <a:p>
            <a:r>
              <a:rPr lang="en-US" baseline="0" dirty="0" smtClean="0"/>
              <a:t>And it we don’t do anything, how can we expect them to model the way, encourage the heart or enable others?</a:t>
            </a:r>
          </a:p>
          <a:p>
            <a:endParaRPr lang="en-US" baseline="0" dirty="0" smtClean="0"/>
          </a:p>
          <a:p>
            <a:r>
              <a:rPr lang="en-US" baseline="0" dirty="0" smtClean="0"/>
              <a:t>It turns out the solutions are beautifully congruent with the foundational skills we are trying to encourage through leadership development. The things that make lawyers happy are many of the things that make them great leaders. </a:t>
            </a:r>
          </a:p>
          <a:p>
            <a:endParaRPr lang="en-US" baseline="0" dirty="0" smtClean="0"/>
          </a:p>
          <a:p>
            <a:pPr marL="0" indent="0">
              <a:buFontTx/>
              <a:buNone/>
            </a:pPr>
            <a:endParaRPr lang="en-US" dirty="0" smtClean="0"/>
          </a:p>
          <a:p>
            <a:r>
              <a:rPr lang="en-US" sz="1200" b="1" dirty="0" smtClean="0"/>
              <a:t>Larry Krieger and </a:t>
            </a:r>
            <a:r>
              <a:rPr lang="en-US" sz="1200" b="1" dirty="0" err="1" smtClean="0"/>
              <a:t>Kennon</a:t>
            </a:r>
            <a:r>
              <a:rPr lang="en-US" sz="1200" b="1" dirty="0" smtClean="0"/>
              <a:t> Sheldon found that autonomy (authenticity), relatedness to others, and competence are the strongest </a:t>
            </a:r>
            <a:r>
              <a:rPr lang="en-US" sz="1200" b="1" dirty="0" err="1" smtClean="0"/>
              <a:t>correlators</a:t>
            </a:r>
            <a:r>
              <a:rPr lang="en-US" sz="1200" b="1" dirty="0" smtClean="0"/>
              <a:t> to well-being and happiness</a:t>
            </a:r>
            <a:endParaRPr lang="en-US" sz="1200" dirty="0" smtClean="0"/>
          </a:p>
          <a:p>
            <a:r>
              <a:rPr lang="en-US" sz="1200" b="1" dirty="0" smtClean="0"/>
              <a:t>Undertaking action for the joy of it; Intrinsic factors (self-understanding, close relationships, helping others, building community lead to wellbeing)</a:t>
            </a:r>
          </a:p>
          <a:p>
            <a:r>
              <a:rPr lang="en-US" sz="1200" b="1" dirty="0" smtClean="0"/>
              <a:t>Similarly, Marty Seligman and Chris Peterson, founders of positive psychology (study of traits,</a:t>
            </a:r>
            <a:r>
              <a:rPr lang="en-US" sz="1200" b="1" baseline="0" dirty="0" smtClean="0"/>
              <a:t> conditions that lead to thriving)</a:t>
            </a:r>
            <a:r>
              <a:rPr lang="en-US" sz="1200" b="1" dirty="0" smtClean="0"/>
              <a:t>, found that happiness is highest when people experience pleasure, engagement and meaning.</a:t>
            </a:r>
          </a:p>
          <a:p>
            <a:r>
              <a:rPr lang="en-US" sz="1200" b="1" dirty="0" smtClean="0"/>
              <a:t>Happiness (positive emotions) correlate to, and can result in higher productivity, higher pay, physical well-being, longer life, </a:t>
            </a:r>
          </a:p>
          <a:p>
            <a:r>
              <a:rPr lang="en-US" sz="1200" b="1" dirty="0" smtClean="0"/>
              <a:t>Authenticity</a:t>
            </a:r>
            <a:r>
              <a:rPr lang="en-US" sz="1200" b="1" baseline="0" dirty="0" smtClean="0"/>
              <a:t> (or autonomy), connections/relatedness to others and competence are the foundations of great leaders. </a:t>
            </a:r>
            <a:endParaRPr lang="en-US" sz="1200" dirty="0" smtClean="0"/>
          </a:p>
          <a:p>
            <a:endParaRPr lang="en-US" baseline="0" dirty="0" smtClean="0"/>
          </a:p>
          <a:p>
            <a:r>
              <a:rPr lang="en-US" baseline="0" dirty="0" smtClean="0"/>
              <a:t>So … </a:t>
            </a:r>
            <a:r>
              <a:rPr lang="en-US" dirty="0" smtClean="0"/>
              <a:t>we need them to develop</a:t>
            </a:r>
            <a:r>
              <a:rPr lang="en-US" baseline="0" dirty="0" smtClean="0"/>
              <a:t> core perspective-shifting skills in relation to themselves, so that they can do this with others </a:t>
            </a:r>
          </a:p>
          <a:p>
            <a:r>
              <a:rPr lang="en-US" baseline="0" dirty="0" smtClean="0"/>
              <a:t>           we need them to develop a stronger sense of self, so that they are authentic, credible and trustworthy in all that they do</a:t>
            </a:r>
          </a:p>
          <a:p>
            <a:endParaRPr lang="en-US" dirty="0" smtClean="0"/>
          </a:p>
          <a:p>
            <a:r>
              <a:rPr lang="en-US" dirty="0" smtClean="0"/>
              <a:t>(1)Build Coping, Flexibility</a:t>
            </a:r>
            <a:r>
              <a:rPr lang="en-US" baseline="0" dirty="0" smtClean="0"/>
              <a:t> and an ability to </a:t>
            </a:r>
            <a:r>
              <a:rPr lang="en-US" b="1" baseline="0" dirty="0" smtClean="0"/>
              <a:t>thrive in moments of stress, chaos, adversity through </a:t>
            </a:r>
            <a:r>
              <a:rPr lang="en-US" b="1" dirty="0" smtClean="0"/>
              <a:t>Resilience, Growth Mindset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a. </a:t>
            </a:r>
            <a:r>
              <a:rPr lang="en-US" b="1" dirty="0" smtClean="0"/>
              <a:t>Mindfulness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b. </a:t>
            </a:r>
            <a:r>
              <a:rPr lang="en-US" b="1" dirty="0" smtClean="0"/>
              <a:t>Perspective Shift </a:t>
            </a:r>
            <a:r>
              <a:rPr lang="en-US" dirty="0" smtClean="0"/>
              <a:t>(reflect on negative, self-defeating thinking patterns, identify more positive ways of viewing challenging situations); Pivoting (mental agility; 	broaden perspective, lengthen perspective,</a:t>
            </a:r>
            <a:r>
              <a:rPr lang="en-US" baseline="0" dirty="0" smtClean="0"/>
              <a:t> Petersons - </a:t>
            </a:r>
            <a:r>
              <a:rPr lang="en-US" dirty="0" smtClean="0"/>
              <a:t>Learned Optimism (but the law student emotional paradox)at 397-402.</a:t>
            </a:r>
            <a:r>
              <a:rPr lang="en-US" baseline="0" dirty="0" smtClean="0"/>
              <a:t> </a:t>
            </a:r>
            <a:r>
              <a:rPr lang="en-US" dirty="0" smtClean="0"/>
              <a:t>Broaden and Build theory. 	Positive emotions improves decision-making and cognitive flexibility. At 404. Builds intellectual, emotional and  physical resilience and reduces stress and 	anxiety. At 404-05. Realistic Optimist (Harvard Negotiation Research Project); </a:t>
            </a:r>
            <a:r>
              <a:rPr lang="en-US" dirty="0" err="1" smtClean="0"/>
              <a:t>Dweck</a:t>
            </a:r>
            <a:r>
              <a:rPr lang="en-US" dirty="0" smtClean="0"/>
              <a:t>, nothing is insurmountable,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	c. </a:t>
            </a:r>
            <a:r>
              <a:rPr lang="en-US" b="1" dirty="0" smtClean="0"/>
              <a:t>Gratitude</a:t>
            </a:r>
            <a:r>
              <a:rPr lang="en-US" dirty="0" smtClean="0"/>
              <a:t> at 394. </a:t>
            </a:r>
          </a:p>
          <a:p>
            <a:pPr marL="0" indent="0">
              <a:buFontTx/>
              <a:buNone/>
            </a:pPr>
            <a:r>
              <a:rPr lang="en-US" dirty="0" smtClean="0"/>
              <a:t>	d. </a:t>
            </a:r>
            <a:r>
              <a:rPr lang="en-US" b="1" dirty="0" smtClean="0"/>
              <a:t>Cultivate compassion</a:t>
            </a:r>
            <a:r>
              <a:rPr lang="en-US" dirty="0" smtClean="0"/>
              <a:t> for themselves.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e.</a:t>
            </a:r>
            <a:r>
              <a:rPr lang="en-US" baseline="0" dirty="0" smtClean="0"/>
              <a:t> </a:t>
            </a:r>
            <a:r>
              <a:rPr lang="en-US" b="1" dirty="0" smtClean="0"/>
              <a:t>Manage Energy: </a:t>
            </a:r>
            <a:r>
              <a:rPr lang="en-US" dirty="0" smtClean="0"/>
              <a:t>Take Breaks, self-care</a:t>
            </a:r>
          </a:p>
          <a:p>
            <a:pPr marL="0" indent="0">
              <a:buFontTx/>
              <a:buNone/>
            </a:pPr>
            <a:endParaRPr lang="en-US" dirty="0" smtClean="0"/>
          </a:p>
          <a:p>
            <a:pPr marL="285750" indent="-285750">
              <a:buFontTx/>
              <a:buChar char="-"/>
            </a:pPr>
            <a:endParaRPr lang="en-US" dirty="0" smtClean="0"/>
          </a:p>
          <a:p>
            <a:r>
              <a:rPr lang="en-US" dirty="0" smtClean="0"/>
              <a:t>(2) </a:t>
            </a:r>
            <a:r>
              <a:rPr lang="en-US" b="1" dirty="0" smtClean="0"/>
              <a:t>Self-Understanding: </a:t>
            </a:r>
          </a:p>
          <a:p>
            <a:pPr marL="0" indent="0">
              <a:buFontTx/>
              <a:buNone/>
            </a:pPr>
            <a:endParaRPr lang="en-US" dirty="0" smtClean="0"/>
          </a:p>
          <a:p>
            <a:pPr marL="0" indent="0">
              <a:buFontTx/>
              <a:buNone/>
            </a:pPr>
            <a:r>
              <a:rPr lang="en-US" dirty="0" smtClean="0"/>
              <a:t>Identify and Use Positive Character Strengths (VIA; counter-response to DSM (diagnostic</a:t>
            </a:r>
            <a:r>
              <a:rPr lang="en-US" baseline="0" dirty="0" smtClean="0"/>
              <a:t> and statist manual of mental disorders)</a:t>
            </a:r>
            <a:r>
              <a:rPr lang="en-US" dirty="0" smtClean="0"/>
              <a:t>),</a:t>
            </a:r>
            <a:r>
              <a:rPr lang="en-US" baseline="0" dirty="0" smtClean="0"/>
              <a:t> </a:t>
            </a:r>
            <a:r>
              <a:rPr lang="en-US" dirty="0" smtClean="0"/>
              <a:t>Seligman</a:t>
            </a:r>
            <a:r>
              <a:rPr lang="en-US" baseline="0" dirty="0" smtClean="0"/>
              <a:t> and Peterson: </a:t>
            </a:r>
          </a:p>
          <a:p>
            <a:r>
              <a:rPr lang="en-US" sz="1200" b="1" dirty="0" smtClean="0"/>
              <a:t>Identify and Use Positive Character Strengths</a:t>
            </a:r>
          </a:p>
          <a:p>
            <a:r>
              <a:rPr lang="en-US" sz="1200" b="1" u="sng" dirty="0" smtClean="0"/>
              <a:t>Wisdom &amp; Knowledge</a:t>
            </a:r>
            <a:r>
              <a:rPr lang="en-US" sz="1200" b="1" dirty="0" smtClean="0"/>
              <a:t>: Creativity, Curiosity, Judgment, Love of Learning, Perspective</a:t>
            </a:r>
          </a:p>
          <a:p>
            <a:r>
              <a:rPr lang="en-US" sz="1200" b="1" u="sng" dirty="0" smtClean="0"/>
              <a:t>Courage</a:t>
            </a:r>
            <a:r>
              <a:rPr lang="en-US" sz="1200" b="1" dirty="0" smtClean="0"/>
              <a:t>: Bravery, </a:t>
            </a:r>
            <a:r>
              <a:rPr lang="en-US" sz="1200" b="1" dirty="0" err="1" smtClean="0"/>
              <a:t>Perserverance</a:t>
            </a:r>
            <a:r>
              <a:rPr lang="en-US" sz="1200" b="1" dirty="0" smtClean="0"/>
              <a:t>, Honesty, Zest</a:t>
            </a:r>
          </a:p>
          <a:p>
            <a:r>
              <a:rPr lang="en-US" sz="1200" b="1" u="sng" dirty="0" smtClean="0"/>
              <a:t>Humanit</a:t>
            </a:r>
            <a:r>
              <a:rPr lang="en-US" sz="1200" b="1" dirty="0" smtClean="0"/>
              <a:t>y: Love, Kindness, Social Intelligence</a:t>
            </a:r>
          </a:p>
          <a:p>
            <a:r>
              <a:rPr lang="en-US" sz="1200" b="1" u="sng" dirty="0" smtClean="0"/>
              <a:t>Justice</a:t>
            </a:r>
            <a:r>
              <a:rPr lang="en-US" sz="1200" b="1" dirty="0" smtClean="0"/>
              <a:t>: Teamwork, Fairness, Leadership</a:t>
            </a:r>
          </a:p>
          <a:p>
            <a:r>
              <a:rPr lang="en-US" sz="1200" b="1" u="sng" dirty="0" smtClean="0"/>
              <a:t>Temperance</a:t>
            </a:r>
            <a:r>
              <a:rPr lang="en-US" sz="1200" b="1" dirty="0" smtClean="0"/>
              <a:t>: Forgiveness, Humility, Prudence, Self-Regulation</a:t>
            </a:r>
          </a:p>
          <a:p>
            <a:r>
              <a:rPr lang="en-US" sz="1200" b="1" u="sng" dirty="0" err="1" smtClean="0"/>
              <a:t>Transcendance</a:t>
            </a:r>
            <a:r>
              <a:rPr lang="en-US" sz="1200" b="1" dirty="0" smtClean="0"/>
              <a:t>: Appreciation of Beauty &amp; Excellence, Gratitude, Hope, Humor, Spirituality</a:t>
            </a:r>
            <a:endParaRPr lang="en-US" dirty="0" smtClean="0"/>
          </a:p>
          <a:p>
            <a:pPr marL="285750" indent="-285750">
              <a:buFontTx/>
              <a:buChar char="-"/>
            </a:pPr>
            <a:endParaRPr lang="en-US" dirty="0" smtClean="0"/>
          </a:p>
          <a:p>
            <a:pPr marL="0" indent="0">
              <a:buFontTx/>
              <a:buNone/>
            </a:pPr>
            <a:r>
              <a:rPr lang="en-US" dirty="0" err="1" smtClean="0"/>
              <a:t>StrenthsFinder</a:t>
            </a:r>
            <a:r>
              <a:rPr lang="en-US" dirty="0" smtClean="0"/>
              <a:t>,</a:t>
            </a:r>
            <a:r>
              <a:rPr lang="en-US" baseline="0" dirty="0" smtClean="0"/>
              <a:t> Don Clifton</a:t>
            </a:r>
          </a:p>
          <a:p>
            <a:pPr marL="0" indent="0">
              <a:buFontTx/>
              <a:buNone/>
            </a:pPr>
            <a:endParaRPr lang="en-US" dirty="0" smtClean="0"/>
          </a:p>
          <a:p>
            <a:pPr marL="0" indent="0">
              <a:buNone/>
            </a:pPr>
            <a:r>
              <a:rPr lang="en-US" sz="1800" dirty="0" smtClean="0"/>
              <a:t> </a:t>
            </a:r>
          </a:p>
          <a:p>
            <a:pPr marL="0" indent="0">
              <a:buFontTx/>
              <a:buNone/>
            </a:pP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350830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27663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A9CB5EF-1152-4ABA-BC08-2369F0240EED}" type="datetimeFigureOut">
              <a:rPr lang="en-US" smtClean="0"/>
              <a:t>3/23/18</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48A6B7-4047-499C-99B6-5678F37B663F}"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5888736"/>
            <a:ext cx="9144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0" y="5888736"/>
            <a:ext cx="9144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5057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542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0218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cxnSp>
        <p:nvCxnSpPr>
          <p:cNvPr id="5" name="Straight Connector 4"/>
          <p:cNvCxnSpPr/>
          <p:nvPr userDrawn="1"/>
        </p:nvCxnSpPr>
        <p:spPr>
          <a:xfrm>
            <a:off x="457200" y="1447800"/>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274638"/>
            <a:ext cx="8229600" cy="1143000"/>
          </a:xfrm>
        </p:spPr>
        <p:txBody>
          <a:bodyPr/>
          <a:lstStyle>
            <a:lvl1pPr algn="l">
              <a:defRPr b="0">
                <a:solidFill>
                  <a:srgbClr val="0064C8"/>
                </a:solidFill>
                <a:latin typeface="+mj-lt"/>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6078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9644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CB5EF-1152-4ABA-BC08-2369F0240EED}" type="datetimeFigureOut">
              <a:rPr lang="en-US" smtClean="0"/>
              <a:t>3/23/18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8A6B7-4047-499C-99B6-5678F37B663F}"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9" name="Rectangle 8"/>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9344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2566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705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544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0896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5815305" y="283"/>
            <a:ext cx="3326788" cy="6856286"/>
          </a:xfrm>
          <a:prstGeom prst="rect">
            <a:avLst/>
          </a:prstGeom>
        </p:spPr>
      </p:pic>
      <p:sp>
        <p:nvSpPr>
          <p:cNvPr id="9" name="Rectangle 8"/>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7098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578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9144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45931335"/>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 y="725967"/>
            <a:ext cx="7475220" cy="2926080"/>
          </a:xfrm>
        </p:spPr>
        <p:txBody>
          <a:bodyPr>
            <a:normAutofit/>
          </a:bodyPr>
          <a:lstStyle/>
          <a:p>
            <a:pPr algn="ctr"/>
            <a:r>
              <a:rPr lang="en-US" sz="4000" dirty="0" smtClean="0"/>
              <a:t>A View from the Dean of Students office:</a:t>
            </a:r>
            <a:br>
              <a:rPr lang="en-US" sz="4000" dirty="0" smtClean="0"/>
            </a:br>
            <a:r>
              <a:rPr lang="en-US" sz="4000" dirty="0" smtClean="0"/>
              <a:t> Can we Develop Leadership without Wellbeing? </a:t>
            </a:r>
            <a:endParaRPr lang="en-US" sz="4000" dirty="0"/>
          </a:p>
        </p:txBody>
      </p:sp>
      <p:sp>
        <p:nvSpPr>
          <p:cNvPr id="3" name="Subtitle 2"/>
          <p:cNvSpPr>
            <a:spLocks noGrp="1"/>
          </p:cNvSpPr>
          <p:nvPr>
            <p:ph type="subTitle" idx="1"/>
          </p:nvPr>
        </p:nvSpPr>
        <p:spPr/>
        <p:txBody>
          <a:bodyPr/>
          <a:lstStyle/>
          <a:p>
            <a:r>
              <a:rPr lang="en-US" dirty="0"/>
              <a:t>Friday, </a:t>
            </a:r>
            <a:r>
              <a:rPr lang="en-US" dirty="0" smtClean="0"/>
              <a:t>March 23, 2018</a:t>
            </a:r>
            <a:endParaRPr lang="en-US" dirty="0"/>
          </a:p>
          <a:p>
            <a:pPr algn="ctr"/>
            <a:r>
              <a:rPr lang="en-US" dirty="0" smtClean="0"/>
              <a:t>Santa Clara Law Leadership Roundtable</a:t>
            </a:r>
            <a:endParaRPr lang="en-US" dirty="0"/>
          </a:p>
          <a:p>
            <a:pPr algn="ctr"/>
            <a:r>
              <a:rPr lang="en-US" dirty="0" smtClean="0"/>
              <a:t>Santa Clara, CA</a:t>
            </a:r>
            <a:endParaRPr lang="en-US" dirty="0"/>
          </a:p>
          <a:p>
            <a:pPr algn="ctr"/>
            <a:endParaRPr lang="en-US" dirty="0"/>
          </a:p>
        </p:txBody>
      </p:sp>
    </p:spTree>
    <p:extLst>
      <p:ext uri="{BB962C8B-B14F-4D97-AF65-F5344CB8AC3E}">
        <p14:creationId xmlns:p14="http://schemas.microsoft.com/office/powerpoint/2010/main" val="152331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329" r="7902"/>
          <a:stretch/>
        </p:blipFill>
        <p:spPr>
          <a:xfrm>
            <a:off x="327697" y="1998115"/>
            <a:ext cx="6040144" cy="4104853"/>
          </a:xfrm>
          <a:prstGeom prst="rect">
            <a:avLst/>
          </a:prstGeom>
        </p:spPr>
      </p:pic>
      <p:sp>
        <p:nvSpPr>
          <p:cNvPr id="39937" name="Title 3"/>
          <p:cNvSpPr>
            <a:spLocks noGrp="1"/>
          </p:cNvSpPr>
          <p:nvPr>
            <p:ph type="title"/>
          </p:nvPr>
        </p:nvSpPr>
        <p:spPr>
          <a:xfrm>
            <a:off x="394768" y="326061"/>
            <a:ext cx="6041647" cy="1579740"/>
          </a:xfrm>
        </p:spPr>
        <p:txBody>
          <a:bodyPr>
            <a:normAutofit/>
          </a:bodyPr>
          <a:lstStyle/>
          <a:p>
            <a:pPr algn="ctr" eaLnBrk="1" hangingPunct="1"/>
            <a:r>
              <a:rPr lang="en-US" sz="4800" b="1" dirty="0" smtClean="0">
                <a:solidFill>
                  <a:schemeClr val="accent4"/>
                </a:solidFill>
              </a:rPr>
              <a:t>An </a:t>
            </a:r>
            <a:r>
              <a:rPr lang="en-US" sz="4800" b="1" dirty="0">
                <a:solidFill>
                  <a:schemeClr val="accent4"/>
                </a:solidFill>
              </a:rPr>
              <a:t>Evolving Student Pipeline</a:t>
            </a:r>
            <a:endParaRPr lang="en-US" sz="4800" dirty="0">
              <a:solidFill>
                <a:schemeClr val="accent4"/>
              </a:solidFill>
              <a:ea typeface="ＭＳ Ｐゴシック" pitchFamily="34" charset="-128"/>
            </a:endParaRPr>
          </a:p>
        </p:txBody>
      </p:sp>
      <p:sp>
        <p:nvSpPr>
          <p:cNvPr id="8" name="Content Placeholder 4"/>
          <p:cNvSpPr txBox="1">
            <a:spLocks/>
          </p:cNvSpPr>
          <p:nvPr/>
        </p:nvSpPr>
        <p:spPr>
          <a:xfrm>
            <a:off x="3347769" y="1930598"/>
            <a:ext cx="6923091" cy="2437197"/>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400" dirty="0" smtClean="0"/>
              <a:t>Accommodations</a:t>
            </a:r>
            <a:endParaRPr lang="en-US" sz="2400" dirty="0"/>
          </a:p>
          <a:p>
            <a:pPr marL="342900" indent="-342900">
              <a:buFont typeface="Courier New" panose="02070309020205020404" pitchFamily="49" charset="0"/>
              <a:buChar char="o"/>
            </a:pPr>
            <a:endParaRPr lang="en-US" sz="2400" dirty="0"/>
          </a:p>
        </p:txBody>
      </p:sp>
      <p:sp>
        <p:nvSpPr>
          <p:cNvPr id="9" name="Content Placeholder 4"/>
          <p:cNvSpPr txBox="1">
            <a:spLocks/>
          </p:cNvSpPr>
          <p:nvPr/>
        </p:nvSpPr>
        <p:spPr>
          <a:xfrm>
            <a:off x="4579620" y="3149196"/>
            <a:ext cx="5042791" cy="2437197"/>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400" dirty="0"/>
              <a:t>Sub-populations Face </a:t>
            </a:r>
          </a:p>
          <a:p>
            <a:pPr marL="0" indent="0">
              <a:buNone/>
            </a:pPr>
            <a:r>
              <a:rPr lang="en-US" sz="2400" dirty="0"/>
              <a:t>		Additional Challenges</a:t>
            </a:r>
          </a:p>
          <a:p>
            <a:pPr marL="0" indent="0">
              <a:buNone/>
            </a:pPr>
            <a:r>
              <a:rPr lang="en-US" sz="2400" dirty="0"/>
              <a:t> </a:t>
            </a:r>
          </a:p>
          <a:p>
            <a:pPr marL="342900" indent="-342900">
              <a:buFont typeface="Courier New" panose="02070309020205020404" pitchFamily="49" charset="0"/>
              <a:buChar char="o"/>
            </a:pPr>
            <a:endParaRPr lang="en-US" sz="2400" dirty="0"/>
          </a:p>
        </p:txBody>
      </p:sp>
      <p:sp>
        <p:nvSpPr>
          <p:cNvPr id="10" name="Content Placeholder 4"/>
          <p:cNvSpPr txBox="1">
            <a:spLocks/>
          </p:cNvSpPr>
          <p:nvPr/>
        </p:nvSpPr>
        <p:spPr>
          <a:xfrm>
            <a:off x="3863845" y="2543218"/>
            <a:ext cx="6923091" cy="2437197"/>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400" dirty="0"/>
              <a:t>Generational Resilience Challenges</a:t>
            </a:r>
          </a:p>
          <a:p>
            <a:pPr marL="342900" indent="-342900">
              <a:buFont typeface="Courier New" panose="02070309020205020404" pitchFamily="49" charset="0"/>
              <a:buChar char="o"/>
            </a:pPr>
            <a:endParaRPr lang="en-US" sz="2400" dirty="0"/>
          </a:p>
        </p:txBody>
      </p:sp>
      <p:sp>
        <p:nvSpPr>
          <p:cNvPr id="11" name="Content Placeholder 4"/>
          <p:cNvSpPr txBox="1">
            <a:spLocks/>
          </p:cNvSpPr>
          <p:nvPr/>
        </p:nvSpPr>
        <p:spPr>
          <a:xfrm>
            <a:off x="6180226" y="4626082"/>
            <a:ext cx="2504643" cy="1448943"/>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2900" indent="-342900">
              <a:buFont typeface="Wingdings" panose="05000000000000000000" pitchFamily="2" charset="2"/>
              <a:buChar char="Ø"/>
            </a:pPr>
            <a:r>
              <a:rPr lang="en-US" sz="2400" dirty="0"/>
              <a:t> </a:t>
            </a:r>
            <a:r>
              <a:rPr lang="en-US" sz="2400" dirty="0" smtClean="0"/>
              <a:t>Distracted, Over-Scheduled</a:t>
            </a:r>
            <a:endParaRPr lang="en-US" sz="2400" dirty="0"/>
          </a:p>
          <a:p>
            <a:pPr marL="342900" indent="-342900">
              <a:buFont typeface="Courier New" panose="02070309020205020404" pitchFamily="49" charset="0"/>
              <a:buChar char="o"/>
            </a:pPr>
            <a:endParaRPr lang="en-US" sz="2400" dirty="0"/>
          </a:p>
        </p:txBody>
      </p:sp>
    </p:spTree>
    <p:extLst>
      <p:ext uri="{BB962C8B-B14F-4D97-AF65-F5344CB8AC3E}">
        <p14:creationId xmlns:p14="http://schemas.microsoft.com/office/powerpoint/2010/main" val="132776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394767" y="257417"/>
            <a:ext cx="6951328" cy="1536933"/>
          </a:xfrm>
        </p:spPr>
        <p:txBody>
          <a:bodyPr>
            <a:normAutofit/>
          </a:bodyPr>
          <a:lstStyle/>
          <a:p>
            <a:pPr algn="ctr" eaLnBrk="1" hangingPunct="1"/>
            <a:r>
              <a:rPr lang="en-US" sz="4800" b="1" dirty="0" smtClean="0">
                <a:solidFill>
                  <a:schemeClr val="accent4"/>
                </a:solidFill>
              </a:rPr>
              <a:t>Law School Assaults Identity</a:t>
            </a:r>
            <a:endParaRPr lang="en-US" sz="4800" b="1" dirty="0">
              <a:solidFill>
                <a:schemeClr val="accent4"/>
              </a:solidFill>
              <a:ea typeface="ＭＳ Ｐゴシック" pitchFamily="34" charset="-128"/>
            </a:endParaRPr>
          </a:p>
        </p:txBody>
      </p:sp>
      <p:grpSp>
        <p:nvGrpSpPr>
          <p:cNvPr id="7" name="Group 6"/>
          <p:cNvGrpSpPr/>
          <p:nvPr/>
        </p:nvGrpSpPr>
        <p:grpSpPr>
          <a:xfrm>
            <a:off x="3200401" y="3322320"/>
            <a:ext cx="5608078" cy="2836027"/>
            <a:chOff x="300106" y="4295405"/>
            <a:chExt cx="4797812" cy="1892035"/>
          </a:xfrm>
        </p:grpSpPr>
        <p:grpSp>
          <p:nvGrpSpPr>
            <p:cNvPr id="4" name="Group 3"/>
            <p:cNvGrpSpPr/>
            <p:nvPr/>
          </p:nvGrpSpPr>
          <p:grpSpPr>
            <a:xfrm>
              <a:off x="300106" y="4295405"/>
              <a:ext cx="4797812" cy="1892035"/>
              <a:chOff x="300106" y="4295405"/>
              <a:chExt cx="4797812" cy="1892035"/>
            </a:xfrm>
          </p:grpSpPr>
          <p:grpSp>
            <p:nvGrpSpPr>
              <p:cNvPr id="3" name="Group 2"/>
              <p:cNvGrpSpPr/>
              <p:nvPr/>
            </p:nvGrpSpPr>
            <p:grpSpPr>
              <a:xfrm>
                <a:off x="300106" y="4295405"/>
                <a:ext cx="4797812" cy="1892035"/>
                <a:chOff x="230658" y="4295405"/>
                <a:chExt cx="4797812" cy="1892035"/>
              </a:xfrm>
            </p:grpSpPr>
            <p:pic>
              <p:nvPicPr>
                <p:cNvPr id="2" name="Picture 1"/>
                <p:cNvPicPr>
                  <a:picLocks noChangeAspect="1"/>
                </p:cNvPicPr>
                <p:nvPr/>
              </p:nvPicPr>
              <p:blipFill rotWithShape="1">
                <a:blip r:embed="rId3"/>
                <a:srcRect l="2357" r="11869" b="9496"/>
                <a:stretch/>
              </p:blipFill>
              <p:spPr>
                <a:xfrm>
                  <a:off x="230658" y="4295405"/>
                  <a:ext cx="4797812" cy="1892035"/>
                </a:xfrm>
                <a:prstGeom prst="rect">
                  <a:avLst/>
                </a:prstGeom>
              </p:spPr>
            </p:pic>
            <p:pic>
              <p:nvPicPr>
                <p:cNvPr id="2050"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0061" t="17012" r="11559" b="16759"/>
                <a:stretch/>
              </p:blipFill>
              <p:spPr bwMode="auto">
                <a:xfrm>
                  <a:off x="3807222" y="5367615"/>
                  <a:ext cx="682907" cy="57703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37" t="21731" r="6618"/>
              <a:stretch/>
            </p:blipFill>
            <p:spPr bwMode="auto">
              <a:xfrm rot="19830504">
                <a:off x="352151" y="5661101"/>
                <a:ext cx="574617" cy="36267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descr="Image result for B+ gra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5584" y="4295405"/>
              <a:ext cx="537506" cy="36747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4"/>
          <p:cNvSpPr>
            <a:spLocks noGrp="1"/>
          </p:cNvSpPr>
          <p:nvPr>
            <p:ph idx="1"/>
          </p:nvPr>
        </p:nvSpPr>
        <p:spPr>
          <a:xfrm>
            <a:off x="551891" y="1716109"/>
            <a:ext cx="4459932" cy="4255950"/>
          </a:xfrm>
        </p:spPr>
        <p:txBody>
          <a:bodyPr rtlCol="0">
            <a:normAutofit fontScale="92500" lnSpcReduction="10000"/>
          </a:bodyPr>
          <a:lstStyle/>
          <a:p>
            <a:r>
              <a:rPr lang="en-US" sz="3600" dirty="0"/>
              <a:t>Traditional </a:t>
            </a:r>
            <a:r>
              <a:rPr lang="en-US" sz="3600" dirty="0" smtClean="0"/>
              <a:t>Pedagogy, Competitive </a:t>
            </a:r>
            <a:r>
              <a:rPr lang="en-US" sz="3600" dirty="0"/>
              <a:t>Evaluation </a:t>
            </a:r>
            <a:r>
              <a:rPr lang="en-US" sz="3600" dirty="0" smtClean="0"/>
              <a:t>System</a:t>
            </a:r>
          </a:p>
          <a:p>
            <a:r>
              <a:rPr lang="en-US" sz="3600" dirty="0" smtClean="0"/>
              <a:t>Myopic Narrative of Success</a:t>
            </a:r>
          </a:p>
          <a:p>
            <a:r>
              <a:rPr lang="en-US" sz="3600" dirty="0" smtClean="0"/>
              <a:t>Lack of Diverse Faculty, Mentors</a:t>
            </a:r>
          </a:p>
          <a:p>
            <a:r>
              <a:rPr lang="en-US" sz="3600" dirty="0" smtClean="0"/>
              <a:t>Disconnection from family, friends</a:t>
            </a:r>
            <a:endParaRPr lang="en-US" sz="3600" dirty="0"/>
          </a:p>
          <a:p>
            <a:pPr marL="0" indent="0">
              <a:buNone/>
            </a:pPr>
            <a:endParaRPr lang="en-US" sz="3600" dirty="0"/>
          </a:p>
        </p:txBody>
      </p:sp>
      <p:pic>
        <p:nvPicPr>
          <p:cNvPr id="12" name="Picture 6" descr="Image result for B+ gra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91645">
            <a:off x="6296255" y="1890259"/>
            <a:ext cx="2356694" cy="16773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stretch>
            <a:fillRect/>
          </a:stretch>
        </p:blipFill>
        <p:spPr>
          <a:xfrm rot="721218">
            <a:off x="5598127" y="2350221"/>
            <a:ext cx="2991539" cy="1404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657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750"/>
                                        <p:tgtEl>
                                          <p:spTgt spid="7"/>
                                        </p:tgtEl>
                                      </p:cBhvr>
                                    </p:animEffec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4"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p:txBody>
          <a:bodyPr/>
          <a:lstStyle/>
          <a:p>
            <a:pPr eaLnBrk="1" hangingPunct="1"/>
            <a:r>
              <a:rPr lang="en-US" b="1" dirty="0">
                <a:solidFill>
                  <a:schemeClr val="accent4"/>
                </a:solidFill>
              </a:rPr>
              <a:t>External Factors Exacerbate the Problem</a:t>
            </a:r>
            <a:endParaRPr lang="en-US" b="1" dirty="0">
              <a:solidFill>
                <a:schemeClr val="accent4"/>
              </a:solidFill>
              <a:ea typeface="ＭＳ Ｐゴシック" pitchFamily="34" charset="-128"/>
            </a:endParaRPr>
          </a:p>
        </p:txBody>
      </p:sp>
      <p:sp>
        <p:nvSpPr>
          <p:cNvPr id="5" name="Content Placeholder 4"/>
          <p:cNvSpPr>
            <a:spLocks noGrp="1"/>
          </p:cNvSpPr>
          <p:nvPr>
            <p:ph idx="1"/>
          </p:nvPr>
        </p:nvSpPr>
        <p:spPr>
          <a:xfrm>
            <a:off x="857252" y="2057400"/>
            <a:ext cx="5235887" cy="4038600"/>
          </a:xfrm>
        </p:spPr>
        <p:txBody>
          <a:bodyPr rtlCol="0">
            <a:normAutofit/>
          </a:bodyPr>
          <a:lstStyle/>
          <a:p>
            <a:r>
              <a:rPr lang="en-US" sz="3600" dirty="0"/>
              <a:t>Debt loads</a:t>
            </a:r>
          </a:p>
          <a:p>
            <a:r>
              <a:rPr lang="en-US" sz="3600" dirty="0"/>
              <a:t>A still-challenging legal economy</a:t>
            </a:r>
          </a:p>
          <a:p>
            <a:r>
              <a:rPr lang="en-US" sz="3600" dirty="0"/>
              <a:t>Poisonous political environment</a:t>
            </a:r>
          </a:p>
          <a:p>
            <a:r>
              <a:rPr lang="en-US" sz="3600" dirty="0"/>
              <a:t>Law students struggle to talk openly</a:t>
            </a:r>
          </a:p>
          <a:p>
            <a:pPr marL="0" indent="0">
              <a:buNone/>
            </a:pPr>
            <a:endParaRPr lang="en-US" sz="3600" dirty="0"/>
          </a:p>
        </p:txBody>
      </p:sp>
      <p:pic>
        <p:nvPicPr>
          <p:cNvPr id="2" name="Picture 1"/>
          <p:cNvPicPr>
            <a:picLocks noChangeAspect="1"/>
          </p:cNvPicPr>
          <p:nvPr/>
        </p:nvPicPr>
        <p:blipFill rotWithShape="1">
          <a:blip r:embed="rId3"/>
          <a:srcRect l="29820" r="27658"/>
          <a:stretch/>
        </p:blipFill>
        <p:spPr>
          <a:xfrm>
            <a:off x="6096000" y="1598493"/>
            <a:ext cx="2792627" cy="4597185"/>
          </a:xfrm>
          <a:prstGeom prst="rect">
            <a:avLst/>
          </a:prstGeom>
        </p:spPr>
      </p:pic>
    </p:spTree>
    <p:extLst>
      <p:ext uri="{BB962C8B-B14F-4D97-AF65-F5344CB8AC3E}">
        <p14:creationId xmlns:p14="http://schemas.microsoft.com/office/powerpoint/2010/main" val="203076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47139" y="286216"/>
            <a:ext cx="7816751" cy="1395302"/>
          </a:xfrm>
        </p:spPr>
        <p:txBody>
          <a:bodyPr>
            <a:normAutofit/>
          </a:bodyPr>
          <a:lstStyle/>
          <a:p>
            <a:pPr eaLnBrk="1" hangingPunct="1"/>
            <a:r>
              <a:rPr lang="en-US" sz="4400" b="1" dirty="0" smtClean="0">
                <a:solidFill>
                  <a:schemeClr val="accent4"/>
                </a:solidFill>
              </a:rPr>
              <a:t>Is It Any Wonder </a:t>
            </a:r>
            <a:r>
              <a:rPr lang="mr-IN" sz="4400" b="1" dirty="0" smtClean="0">
                <a:solidFill>
                  <a:schemeClr val="accent4"/>
                </a:solidFill>
              </a:rPr>
              <a:t>…</a:t>
            </a:r>
            <a:r>
              <a:rPr lang="en-US" sz="4400" b="1" dirty="0" smtClean="0">
                <a:solidFill>
                  <a:schemeClr val="accent4"/>
                </a:solidFill>
              </a:rPr>
              <a:t>? </a:t>
            </a:r>
            <a:endParaRPr lang="en-US" sz="4400" dirty="0">
              <a:solidFill>
                <a:schemeClr val="accent4"/>
              </a:solidFill>
              <a:ea typeface="ＭＳ Ｐゴシック" pitchFamily="34" charset="-128"/>
            </a:endParaRPr>
          </a:p>
        </p:txBody>
      </p:sp>
      <p:graphicFrame>
        <p:nvGraphicFramePr>
          <p:cNvPr id="7" name="Diagram 6"/>
          <p:cNvGraphicFramePr/>
          <p:nvPr>
            <p:extLst>
              <p:ext uri="{D42A27DB-BD31-4B8C-83A1-F6EECF244321}">
                <p14:modId xmlns:p14="http://schemas.microsoft.com/office/powerpoint/2010/main" val="731443695"/>
              </p:ext>
            </p:extLst>
          </p:nvPr>
        </p:nvGraphicFramePr>
        <p:xfrm>
          <a:off x="276225" y="1552576"/>
          <a:ext cx="8667750" cy="501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44619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80586" y="343222"/>
            <a:ext cx="7260276" cy="1029665"/>
          </a:xfrm>
        </p:spPr>
        <p:txBody>
          <a:bodyPr/>
          <a:lstStyle/>
          <a:p>
            <a:pPr eaLnBrk="1" hangingPunct="1"/>
            <a:r>
              <a:rPr lang="en-US" b="1" dirty="0" smtClean="0">
                <a:solidFill>
                  <a:schemeClr val="accent4"/>
                </a:solidFill>
              </a:rPr>
              <a:t>Pessimism Appears to Help!</a:t>
            </a:r>
            <a:endParaRPr lang="en-US" b="1" dirty="0">
              <a:solidFill>
                <a:schemeClr val="accent4"/>
              </a:solidFill>
              <a:ea typeface="ＭＳ Ｐゴシック" pitchFamily="34" charset="-128"/>
            </a:endParaRPr>
          </a:p>
        </p:txBody>
      </p:sp>
      <p:sp>
        <p:nvSpPr>
          <p:cNvPr id="5" name="Content Placeholder 4"/>
          <p:cNvSpPr>
            <a:spLocks noGrp="1"/>
          </p:cNvSpPr>
          <p:nvPr>
            <p:ph idx="1"/>
          </p:nvPr>
        </p:nvSpPr>
        <p:spPr>
          <a:xfrm>
            <a:off x="394766" y="1390049"/>
            <a:ext cx="5406589" cy="4414213"/>
          </a:xfrm>
        </p:spPr>
        <p:txBody>
          <a:bodyPr rtlCol="0">
            <a:normAutofit lnSpcReduction="10000"/>
          </a:bodyPr>
          <a:lstStyle/>
          <a:p>
            <a:r>
              <a:rPr lang="en-US" sz="3600" dirty="0" smtClean="0"/>
              <a:t>1997 study at UVA Law showed that pessimism correlated to higher academic achievement. </a:t>
            </a:r>
          </a:p>
          <a:p>
            <a:r>
              <a:rPr lang="en-US" sz="3600" dirty="0" smtClean="0"/>
              <a:t>Larry </a:t>
            </a:r>
            <a:r>
              <a:rPr lang="en-US" sz="3600" dirty="0" smtClean="0"/>
              <a:t>Richards’ research indicates that </a:t>
            </a:r>
            <a:r>
              <a:rPr lang="en-US" sz="3600" dirty="0" smtClean="0"/>
              <a:t>lawyers demonstrate strong skepticism and low resilience. </a:t>
            </a:r>
            <a:endParaRPr lang="en-US" sz="3600" dirty="0"/>
          </a:p>
          <a:p>
            <a:pPr marL="0" indent="0">
              <a:buNone/>
            </a:pP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209" y="1578820"/>
            <a:ext cx="2984289" cy="4204467"/>
          </a:xfrm>
          <a:prstGeom prst="rect">
            <a:avLst/>
          </a:prstGeom>
        </p:spPr>
      </p:pic>
    </p:spTree>
    <p:extLst>
      <p:ext uri="{BB962C8B-B14F-4D97-AF65-F5344CB8AC3E}">
        <p14:creationId xmlns:p14="http://schemas.microsoft.com/office/powerpoint/2010/main" val="15362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2" presetClass="emph" presetSubtype="0" fill="hold" nodeType="withEffect">
                                  <p:stCondLst>
                                    <p:cond delay="0"/>
                                  </p:stCondLst>
                                  <p:childTnLst>
                                    <p:animRot by="120000">
                                      <p:cBhvr>
                                        <p:cTn id="24" dur="100" fill="hold">
                                          <p:stCondLst>
                                            <p:cond delay="0"/>
                                          </p:stCondLst>
                                        </p:cTn>
                                        <p:tgtEl>
                                          <p:spTgt spid="2"/>
                                        </p:tgtEl>
                                        <p:attrNameLst>
                                          <p:attrName>r</p:attrName>
                                        </p:attrNameLst>
                                      </p:cBhvr>
                                    </p:animRot>
                                    <p:animRot by="-240000">
                                      <p:cBhvr>
                                        <p:cTn id="25" dur="200" fill="hold">
                                          <p:stCondLst>
                                            <p:cond delay="200"/>
                                          </p:stCondLst>
                                        </p:cTn>
                                        <p:tgtEl>
                                          <p:spTgt spid="2"/>
                                        </p:tgtEl>
                                        <p:attrNameLst>
                                          <p:attrName>r</p:attrName>
                                        </p:attrNameLst>
                                      </p:cBhvr>
                                    </p:animRot>
                                    <p:animRot by="240000">
                                      <p:cBhvr>
                                        <p:cTn id="26" dur="200" fill="hold">
                                          <p:stCondLst>
                                            <p:cond delay="400"/>
                                          </p:stCondLst>
                                        </p:cTn>
                                        <p:tgtEl>
                                          <p:spTgt spid="2"/>
                                        </p:tgtEl>
                                        <p:attrNameLst>
                                          <p:attrName>r</p:attrName>
                                        </p:attrNameLst>
                                      </p:cBhvr>
                                    </p:animRot>
                                    <p:animRot by="-240000">
                                      <p:cBhvr>
                                        <p:cTn id="27" dur="200" fill="hold">
                                          <p:stCondLst>
                                            <p:cond delay="600"/>
                                          </p:stCondLst>
                                        </p:cTn>
                                        <p:tgtEl>
                                          <p:spTgt spid="2"/>
                                        </p:tgtEl>
                                        <p:attrNameLst>
                                          <p:attrName>r</p:attrName>
                                        </p:attrNameLst>
                                      </p:cBhvr>
                                    </p:animRot>
                                    <p:animRot by="120000">
                                      <p:cBhvr>
                                        <p:cTn id="2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447139" y="286216"/>
            <a:ext cx="7816751" cy="1395302"/>
          </a:xfrm>
        </p:spPr>
        <p:txBody>
          <a:bodyPr>
            <a:normAutofit/>
          </a:bodyPr>
          <a:lstStyle/>
          <a:p>
            <a:pPr eaLnBrk="1" hangingPunct="1"/>
            <a:r>
              <a:rPr lang="en-US" sz="4400" b="1" dirty="0" smtClean="0">
                <a:solidFill>
                  <a:schemeClr val="accent4"/>
                </a:solidFill>
              </a:rPr>
              <a:t>The Antidote </a:t>
            </a:r>
            <a:r>
              <a:rPr lang="mr-IN" sz="4400" b="1" dirty="0" smtClean="0">
                <a:solidFill>
                  <a:schemeClr val="accent4"/>
                </a:solidFill>
              </a:rPr>
              <a:t>…</a:t>
            </a:r>
            <a:endParaRPr lang="en-US" sz="4400" dirty="0">
              <a:solidFill>
                <a:schemeClr val="accent4"/>
              </a:solidFill>
              <a:ea typeface="ＭＳ Ｐゴシック" pitchFamily="34" charset="-128"/>
            </a:endParaRPr>
          </a:p>
        </p:txBody>
      </p:sp>
      <p:graphicFrame>
        <p:nvGraphicFramePr>
          <p:cNvPr id="7" name="Diagram 6"/>
          <p:cNvGraphicFramePr/>
          <p:nvPr>
            <p:extLst>
              <p:ext uri="{D42A27DB-BD31-4B8C-83A1-F6EECF244321}">
                <p14:modId xmlns:p14="http://schemas.microsoft.com/office/powerpoint/2010/main" val="3780743337"/>
              </p:ext>
            </p:extLst>
          </p:nvPr>
        </p:nvGraphicFramePr>
        <p:xfrm>
          <a:off x="276225" y="1552576"/>
          <a:ext cx="8667750" cy="501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389398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8896">
            <a:off x="5579467" y="1487501"/>
            <a:ext cx="2430265" cy="1617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61" name="Content Placeholder 4"/>
          <p:cNvSpPr>
            <a:spLocks noGrp="1"/>
          </p:cNvSpPr>
          <p:nvPr>
            <p:ph sz="half" idx="1"/>
          </p:nvPr>
        </p:nvSpPr>
        <p:spPr>
          <a:xfrm>
            <a:off x="518673" y="1538410"/>
            <a:ext cx="4668144" cy="4740449"/>
          </a:xfrm>
        </p:spPr>
        <p:txBody>
          <a:bodyPr>
            <a:noAutofit/>
          </a:bodyPr>
          <a:lstStyle/>
          <a:p>
            <a:r>
              <a:rPr lang="en-US" sz="2000" b="1" dirty="0" smtClean="0"/>
              <a:t>First Year</a:t>
            </a:r>
          </a:p>
          <a:p>
            <a:pPr lvl="1">
              <a:buFont typeface="Wingdings" charset="2"/>
              <a:buChar char="Ø"/>
            </a:pPr>
            <a:r>
              <a:rPr lang="en-US" sz="1600" b="1" dirty="0"/>
              <a:t>RISE (resilience, optimizing performance, storytelling</a:t>
            </a:r>
            <a:r>
              <a:rPr lang="en-US" sz="1600" b="1" dirty="0" smtClean="0"/>
              <a:t>)</a:t>
            </a:r>
          </a:p>
          <a:p>
            <a:pPr lvl="1">
              <a:buFont typeface="Wingdings" charset="2"/>
              <a:buChar char="Ø"/>
            </a:pPr>
            <a:r>
              <a:rPr lang="en-US" sz="1600" b="1" dirty="0" smtClean="0"/>
              <a:t>Orientation (Values exploration, resilience training, cultural competence, </a:t>
            </a:r>
            <a:r>
              <a:rPr lang="en-US" sz="1600" b="1" dirty="0" err="1" smtClean="0"/>
              <a:t>StrengthsFinder</a:t>
            </a:r>
            <a:r>
              <a:rPr lang="en-US" sz="1600" b="1" dirty="0" smtClean="0"/>
              <a:t>)</a:t>
            </a:r>
          </a:p>
          <a:p>
            <a:pPr lvl="1">
              <a:buFont typeface="Wingdings" charset="2"/>
              <a:buChar char="Ø"/>
            </a:pPr>
            <a:r>
              <a:rPr lang="en-US" sz="1600" b="1" dirty="0" smtClean="0"/>
              <a:t>Week One Courses in emotional intelligence, leadership skills building</a:t>
            </a:r>
          </a:p>
          <a:p>
            <a:pPr lvl="1">
              <a:buFont typeface="Wingdings" charset="2"/>
              <a:buChar char="Ø"/>
            </a:pPr>
            <a:r>
              <a:rPr lang="en-US" sz="1600" b="1" dirty="0" smtClean="0"/>
              <a:t>Lawyers in Balance</a:t>
            </a:r>
          </a:p>
          <a:p>
            <a:r>
              <a:rPr lang="en-US" sz="2000" b="1" dirty="0" smtClean="0"/>
              <a:t>Second and Third Year</a:t>
            </a:r>
          </a:p>
          <a:p>
            <a:pPr lvl="1">
              <a:buFont typeface="Wingdings" charset="2"/>
              <a:buChar char="Ø"/>
            </a:pPr>
            <a:r>
              <a:rPr lang="en-US" sz="1600" b="1" dirty="0" smtClean="0"/>
              <a:t>Experiential </a:t>
            </a:r>
            <a:r>
              <a:rPr lang="en-US" sz="1600" b="1" dirty="0" smtClean="0"/>
              <a:t>Curriculum</a:t>
            </a:r>
          </a:p>
          <a:p>
            <a:r>
              <a:rPr lang="en-US" sz="2000" b="1" dirty="0" smtClean="0"/>
              <a:t>Throughout</a:t>
            </a:r>
          </a:p>
          <a:p>
            <a:pPr lvl="1">
              <a:buFont typeface="Wingdings" charset="2"/>
              <a:buChar char="Ø"/>
            </a:pPr>
            <a:r>
              <a:rPr lang="en-US" sz="1600" b="1" dirty="0" smtClean="0"/>
              <a:t>Co</a:t>
            </a:r>
            <a:r>
              <a:rPr lang="en-US" sz="1600" b="1" dirty="0"/>
              <a:t>-</a:t>
            </a:r>
            <a:r>
              <a:rPr lang="en-US" sz="1600" b="1" dirty="0" smtClean="0"/>
              <a:t>curricular programming</a:t>
            </a:r>
            <a:r>
              <a:rPr lang="en-US" sz="1600" b="1" dirty="0"/>
              <a:t>: Law Student Mental Health Week (Turn It Around; </a:t>
            </a:r>
            <a:r>
              <a:rPr lang="en-US" sz="1600" b="1" dirty="0" smtClean="0"/>
              <a:t>Putting Positive </a:t>
            </a:r>
            <a:r>
              <a:rPr lang="en-US" sz="1600" b="1" dirty="0"/>
              <a:t>Thinking </a:t>
            </a:r>
            <a:r>
              <a:rPr lang="en-US" sz="1600" b="1" dirty="0" smtClean="0"/>
              <a:t>in Practice</a:t>
            </a:r>
            <a:r>
              <a:rPr lang="en-US" sz="1600" b="1" dirty="0"/>
              <a:t>); </a:t>
            </a:r>
            <a:r>
              <a:rPr lang="en-US" sz="1600" b="1" i="1" dirty="0"/>
              <a:t>Mess or Mesh? </a:t>
            </a:r>
          </a:p>
          <a:p>
            <a:endParaRPr lang="en-US" sz="2000" dirty="0"/>
          </a:p>
        </p:txBody>
      </p:sp>
      <p:sp>
        <p:nvSpPr>
          <p:cNvPr id="40963" name="Title 3"/>
          <p:cNvSpPr>
            <a:spLocks noGrp="1"/>
          </p:cNvSpPr>
          <p:nvPr>
            <p:ph type="title"/>
          </p:nvPr>
        </p:nvSpPr>
        <p:spPr>
          <a:xfrm>
            <a:off x="337053" y="313147"/>
            <a:ext cx="8229600" cy="881396"/>
          </a:xfrm>
        </p:spPr>
        <p:txBody>
          <a:bodyPr>
            <a:normAutofit fontScale="90000"/>
          </a:bodyPr>
          <a:lstStyle/>
          <a:p>
            <a:pPr eaLnBrk="1" hangingPunct="1"/>
            <a:r>
              <a:rPr lang="en-US" b="1" dirty="0" smtClean="0">
                <a:solidFill>
                  <a:schemeClr val="accent4"/>
                </a:solidFill>
              </a:rPr>
              <a:t>Curricular and Co-Curricular </a:t>
            </a:r>
            <a:r>
              <a:rPr lang="en-US" b="1" dirty="0" smtClean="0">
                <a:solidFill>
                  <a:schemeClr val="accent4"/>
                </a:solidFill>
              </a:rPr>
              <a:t>Partners in Leadership Development</a:t>
            </a:r>
            <a:endParaRPr lang="en-US" dirty="0">
              <a:solidFill>
                <a:schemeClr val="accent4"/>
              </a:solidFill>
              <a:ea typeface="ＭＳ Ｐゴシック" pitchFamily="34" charset="-128"/>
            </a:endParaRPr>
          </a:p>
        </p:txBody>
      </p:sp>
      <p:sp>
        <p:nvSpPr>
          <p:cNvPr id="4" name="AutoShape 9" descr="data:image/jpeg;base64,/9j/4AAQSkZJRgABAQAAAQABAAD/2wCEAAkGBxMTEhUUExQWFhUVFxcYFxcYGBgaFxwYGBwYFxgYHBQYHCggGBolHRUUITEhJSkrLi4uFx8zODMsNygtLisBCgoKDg0OGhAQGzQkHyUsLCwsLCwsLzQsLCwsLCwsLCwsLCwsLCwsLCwsLCwsLCwsLCwsLCw0LCw0LCwsLCwsLP/AABEIAJ4AvAMBIgACEQEDEQH/xAAcAAABBQEBAQAAAAAAAAAAAAAEAAIDBQYBBwj/xABCEAABAwIEAwQIBAMFCQEAAAABAAIRAyEEEjFBBVFhInGBkQYTMqGxwdHwByNC4VJi8RRDcpKyFiQzNGNzgqLCFf/EABkBAAMBAQEAAAAAAAAAAAAAAAABAgMEBf/EACgRAAICAgIABQMFAAAAAAAAAAABAhEDEiExBBMUQVEicfFCYYHR8P/aAAwDAQACEQMRAD8ArsfinMpPcD2mt1I3CG9H+JPresz5ezlAgb3n4BL0hdFB3UtHmQh/RBn5Tjzd8APqudJU2a3yek/h2z/eSeVM+8helBed/hs386oeTB8V6ItYdES7EkkkrJEkkkgBJJJIASSSSAEkkkgBJJJIASSSSAEkkkgBJJIXiVRzaTywS4NMbIAJJQQ4pS/i8xHuKy2F9LctE03Q6qw5SZBbB0JjU3uOa8y4n6x9V7ouTeXR5ACwiLLGWXjgdEmJoh8NcJGsdydg6DWAhggTouzcdyfTFvFY2bGp9D+M08LnfVNnkNFwL67rX4f0zwrtH/A/Arx7j9SKVIc6jz4Na0fNU2HxAgXWqyNIhxtn0RS9IMO7SoPGUXQx1N5hr2k8gb+S+d2YnkY7jC1f4ccUFPEVH1nuyU6fUiXH6Aq4ztkONHsgqDmPNOXgL/SOu97qmeA9znAQLAkkBG0fSrEN0f8AH5FHmINWe4pLxil6f4lrombSbn5yrTD/AIjVh7TR7j9E/MiFM9TSXnlH8Sm/qZ7j9VomeldL+zNxD+y1zobNidpEqlJMRoUlnaHplhXaP+H1R1L0gw7tKg8UWBaJIWnxCk7So0+IRDXA6GUwHJJJIASSSD4hxFlES43OjRqfvmgAmrVDQS4gAakrG8f9Jy6adKwMidCfH9IQPGOK1K2ptsAbDr1PVU9XKwZjzjxNllkyKKu6KSKfBNiq6ANItF8thBGuoQ+PxQa8hwI5ZdI563KdiseykQ5hklxzNvYAH57ITE4qk8y8ODt4mOfzXnRlJ2roZMHXPgnUtFFOqlZoF1GpWelIvhujax8yB8lnsPhzEmY74Hidlr+KYUPezNo2g8x1kkFUVHhZN3vDvCQO6St4QbRjKSTAHudOpd0AIaFYYPG1KeHqQB+YYOosLW81LS4QwTd3uA8ginYOWhsuyjS5+O60WOiHMpKWIdECx5HQ9x2Uj8Y8DS49ocuR7kTU4S4fqnvsfeCCh69NzIkOeNNBmHcRYjooeMpTsa3FZRnOr4A95+QU9HGyJIgcyNegG6ZUpQKUtJDmktAGonUnZOqYas42YAOdxblJS0v2G5UFYZ4qvDHHIwXeZE5eXeUfxn0kOIc3MYp0hlptsABptvoFT1cGWNytYS3Vx5m+0IGk0ycrXdRYz3hNwpUJSsuaeLbzso6uLLnZWmBuRbyVY2mJIhzSdWuBH+Unl1ThRIAg9ojL77nyjzUa8lWaGlxFw0e7zRTOPV2kBtR0nQak9wWXpENkB2d29+y3xTxjHNzZILjHb3jkLpqLE2j0uv6YVcPR9UKnra7oL3D2af8AKDueagw34i4kawfvuXm7cS/bXlv3g7prMY51hYzBTbkFI9WZ+KbgQ11MEnl87qvxfpNSrOLnueCenz5LzWni8oBgyfEosVx+ux2bv48kNyCkegUeL0CYFQd0+WqrOLY4OGQDcnMT2jbyHiqPBZZAaMzjyHwHzR/EGxDC5sC8WJk+0CDHJoXN4jIkkNoHrUmOzZCS79ILgOVzGtjqgPy3gGoQHCxtOnXddqFzXmC2Nzsf5de4WQr6RJlrnGdbCJ3joueUU+OhGhJsfFStKhJt4qY9y6TY7jD23fy4f4x9VWsbbTZH48/mV+lKmPOPogWCxiPd9F24ujlydnWjWxXWDXVOAMffVOa22i1MzgfA1Nzyt8Eqj7WdzUlcN7OUOFryQRO8Rsoao7O+h+fRIY+kIo0NP+E3XvKedbBN/uqA/wCi3rzXSBOymPQ5djp6e/8AdMqsa4doT4A/JS0qEtcZb2YsXXM8huogLH6piA8RgWOEy4RcdD4qLCYRr6FB51cHl1yATIiY1hH7bqLgn/LYfvqC3eEpLlFRfDHDBsiA1sGxg6oWrwOn+kEeRH1V0WCAfi0pOpNkXbv0QTZmq/BbWaZ2IJ/0n6qCnReHsa4EPe7K0mACO/dah1LlHgVWcQpRUw7uVT6eSmSVFRk7KaoC0kNEEWne1oHJVtUkOA68vmrriNGKtUW9s8+ZVPiWw79/kpLNTwfJl7LnesAkkRAkxHPxRrhnIcYJA0Jgd7o1CyXCzFZ3X6/utTRs4dT7jquGeDluzTtHcbguxUJcCGgOAAmDznYnQdyqaNIEHWxI+7dVdZi2AIbaAOcSWujzUdXChxkFoEC2U+dis5xltVhRyg8kCSItcecItA4FpDGg+Wlvqj2CSLakfFbItEWOP5mJ76bfefogWxBmNvmj8RUYX1Zkk1DziASFE0sjQ+9d0Ojll2DtbbTf6qVtJxaSA4hvtETAmwk7IhjqcaOHmuh1O/te/wAFbYgcOtqd90ys62p0PLqjhUZ18j9EnlhB7j96IsQK4/l0b/3LNB3pxffUeSmHqyGi4ytA22nQRop3uYcoLx2RAsNNeV0lwhtJsBY6TsuB3QI1tNu1TwskcOz+Jv34o2DUhw7M23vhC8Ibmw1OAbOq28QrVmHDf1M2Q3DsHkpANgjO/U7mOWylvkpLg4KroiT7l04l2/8Ap+iMqYawll+jvH5KKthCD7Ludv6p2Q0Cur8w3/Kfqq3i9YRTsLPFwYVnWblNw8abfsqrjIDqdiSQ4GI5SiTVDS5I+LR6+qId7RkgiL/1VLi2tnfxAV7xRodVcc2oHwHJUePZdZp8mg3Bn849R8gVraYm8xEH75rG0DFVvUD4LVMNmrLIrNY9E1cnYAQXSTo4G8z3woXYdtSHE7QNNJKlflAJcSYMhx2tzPwQNUmZDZBE7x4WUySBIOoUgx+YE3sczpHSJ3lWWBbNRg5ub8Qm4ThzntmW6n2vjfZWfCuFvFVhllnA+0NrrNJjVFEQ2XEzd7rePcutDOvn+yEpViaTCbElxIMyDO9041TbT3/Vdkekc77YWAzr5/soXHUCPO58IXG149pwE2GuvmntqtJMyDpy8b7LPJkp0OMUSUC0gEyPEKYNZsT5hAPrOY3stLoAEDX4KLB8TLjBYWmD96LTfmrFqWmRs2JHfC6Kbefw+qZh3doCBpKjFboqsVBAot5+5OdSHMHwVdT4gwkDQnTsu+MKc1hyRdhQSaIG48lx9GLyPMhQetHIrrqg66pBRIaThoZ7nfunPbUkXdPeCo2PEHXbTv3Q+MxOVhcDcCUWFC4k+qI1J6jZVFeq8tyloiSbTYzPNQ1+MucLgGNIj5IU8U6OHcVDkytQ6tiS505YtFu6OSDxBnZcZig4gAukXExC7XxWUNcQDIvaxgnyQmOmDvpwZjQi8EQO9XtKp2GnoinYH11IDNBdFTTUEach48k0YZrKbcri4CxJEdYjVcvnwm69zWKoD9cAXcntAvfRF4N0sHS10Dh2gOIubGJ01hPw0tY0GxA08TdasdGrpODrg9k6HMQfIoujTEi51G87oXM3dv8A6/siMFkNRgiO02+UjcLNIDPcYoBjnNAs2pVE22cUG2nPl0RuPYXVqp51Kh1/mKZToOkHSN/23XWm9eDnfYNULYAcN50uhHY5ri45com09Li/3sm4mo4ktEa7T8VEbsIB5E/TrpouSbUmaRC8RUL25g4NaQIkSdehkmPgq+rhwxriKxfYzGouNp05Kxwgll7z+oRHcJ0UP9kgughwiAfLojFbfYmybBUu2xwc4ggtjrE+aAZQcK4Z6x2ma8xHfKPwzXBzROpPOZgqTFYcioDbQa/0Wy+4WVeCwzi8j1h7DhIuOqbh8U+JFUmCCRB0nZXeCw7jmNpsbR9EC3CuF+zGlsunkqsVkNTEVm1Q0vBJkxeIBhXjHHLc3lV2No9oG0gEE25yjXVhDuQPRVFibJqD7Pvt80LjTNJ28tNvDuU5qEGNJ105pVaYNnWBsdrbpiMaaLZiH2PMfRQtogz7c9QN1q38Kwu1bxzN+igqcMoyCKvhLVGxdFFQp5ajRc2KuqHAnP8AUteSxtRpLXDtEwAYjbXdPw3CmhwqAio1mrTEEnmQdforfAcYpgFjaRaRFtcsaRuAFyeIyzivoX3/AG/32Gl8nKeEIaWurTnlrbZSCNi3QIU4V9NuUuLwP1AWO4g766rmPe1xJdc9LGe7kYhT8KxdQ04DGE8ok6awTbl4Lkxbx+p/z0jRMr3VBmbfn7tfcm4Cr2TN4cRdcxuPaKlw1t7iNBAE/fJCtx4EwRE27l6SXHQWbkOdy96LwDj6xki2Zu/VBNzcx5H6ovBZs7dDfqoEZNuJ7TzMy47jmSm0+IAlwBFjzGn3Kpatdx2NhNuvggIObQytr4ozaLnFy42OZwGkgADu5QmUGtmBJGpl3L9/gm0KROpPabBm/dojDhGCxmRMm/SDA6LBrkpHMTisrZImTGrRe/W3coafEAZAaNObfjKC42AOzlcRIjbY9OqDwzRMEGIurjGkI0eBxWaqwEAbzI0I70/G48CqBl5Xt9UHw9oa8PAu0aE7Ze5CtaC/O5ri4mRE+UlohOgLfhvExcREjp9VAOJMLNCTtEfVUVUBpbDHgk393RQNZB9l334J6iNFiMYDPZOsfd1FXxntDLN4P3Kr8TRGpDrk76X/AMKjx+BdTzZqbhnIcLtMido0101TSQUaX+3ZgZiQCPgefRMrY0uNgDcTrpBuAsrSnMYDtSb/ANFYUmBuUhpkuHz6KrFQ44gZQMrttj9E3EYkEg5XWn9JUfCmmo9jZMm7rxaBNx3J/FmGmxgm4dUEjqGFL3ovV67BHB3szEGoKeaYzNkOMix5d6uIaMuV0kOdLgJnny6eax1DFOBnewuBoYlHV8e7K7K0NyvkEa7mx5LnzYJSdpiTLOvVvlNoiRBtB6anvRWCqAB7mteJIAcZ687rNNxZIOsnNqekhE8JxjszyTGncElgaRSfIuMGXxvE+ahoMqEdgCOpaP8AUZUmOrQ+24QBHMx3ldSuqJl2enhvV3mi8DZwMm0nUbA9EK2izm3yP0VhwrD0i8ZqjWAgib72tbW6xaZdmYw/o7Ri1RwOkW27wocZwKlSBeHuc+Oy21z3+KuMRh6eaD618SO04xyHZFiu4fB02jstcLyO0dRyWPqEh0iPBcCpPl1Ko5+U9psNDhpPYNyOolPq8MbmuXAZbyAN4Gveo3cNp2OQiNDmcCNzcFNdhg58En2dyDv/ADLPz5P2K1hfBLxD0ea/M2pUqAjKSOzLdx3A+9QYf0PpG4qVCGgD9PmSjsExrMxIc5zgJcSJMCBJjboiamJbbK0jnMH5BV6gWqKv/Z2gDHrH72kHoisJwCk0h2Z5A6juhTnEHp5J9N5Ojfcj1D+Baor+J8IpVHMBe8S4jUWkdf8AD70xnovQePWh7w1wB1bv01VwGuP6d7WCcacACAIEWjRHnSs0+jTWufz/AGVX+zNJ36qmxkloHTVVnCmU8cK9OoH020XCHAy51QlwIFoAgAnwWpps6mdNlUeivopijiycuWm81TmLhBggEgC5Oi1jLa2+10RdKisp+irnPdRpuYS5wqNL6mXsXbBOWA685VbYX8MMVbMwRqC2qHX13AsvVOE+jFKkJf8AmO5kdkdzVdgQtYKX6iJST6PDH/hji6TXvEBrWuMZgXZQNJnWyZifw/f6qnUrvy0z2gARnIc0dkamRZe5YmoxrS58BoEmV5rx3HurvLiQGRDGzYN7uZRlyaISVmNoeiuEE3fcR2nge7Kmv9HMJcZahBN/zDHmrmtT5R7lU8QNctIYA3+YQT4DZci8XkdLgWtAz/R/Cte1rWF0tc6z36gtGpjYqalwLCMBIYZ5F1S/jMKgfhq4dLqr9Ikg2B7u5XPDKxYO3mcLRIM+fkrnmmlaaDj5JncKwx/ugCIgy8//AEo38Jw8yaTL/wCL6qwbiBGkeBC4cQP4QVj6uY+PkAbxyjPt+4/RWGF4kzM2+40B59y4KTGizQIjYJ9IyNBqFpLxHwhWBDD1HuM1CJJIjlM3lS//AJzzZ1Z3UKwpA3H3C4KjpifdqsFJr8DK08FeLiqT3yi8Jw0Dcmef9USatuqa+pFwk5tgTPp04A7WbvBbPl81E6lyJ7jCTapBEfAJ8Hf78Slwx2PdQGsb85/quNZE8k0VotHv+SvfRz0XdiB6x9QNYdm+0fMQPemuXSCynp1hIFyeQGv30V/wn0Wr1DmdmptJB7ZvHRn1W04XwShQH5bAD/EbuP8A5H5KzhdmPA/1MTkUmC4DRoQ4MdUcNzc+A0C7wfD1Pyi+mGFjX5rg9p5B7JGotv0V0kV0qCXQrYgmPeBc6KHG4wUwC4Ey5rbc3GBusb6ccdOY4dogCC8/xbgdynJPSOzEgH0q9IXVamRhik2eXa/mPTkFm61fMb/YXW1xN2yNYmD5qR+MoEf8Ez/3HLysmXftlUCGoo3PXajgTYQDtr71HE8liScc/wAFwuHNNJE3THR1SEOLxzTC8JriEwuCVgf/2Q=="/>
          <p:cNvSpPr>
            <a:spLocks noChangeAspect="1" noChangeArrowheads="1"/>
          </p:cNvSpPr>
          <p:nvPr/>
        </p:nvSpPr>
        <p:spPr bwMode="auto">
          <a:xfrm>
            <a:off x="0"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5" name="AutoShape 11" descr="data:image/jpeg;base64,/9j/4AAQSkZJRgABAQAAAQABAAD/2wCEAAkGBxMTEhUUExQWFhUVFxcYFxcYGBgaFxwYGBwYFxgYHBQYHCggGBolHRUUITEhJSkrLi4uFx8zODMsNygtLisBCgoKDg0OGhAQGzQkHyUsLCwsLCwsLzQsLCwsLCwsLCwsLCwsLCwsLCwsLCwsLCwsLCwsLCw0LCw0LCwsLCwsLP/AABEIAJ4AvAMBIgACEQEDEQH/xAAcAAABBQEBAQAAAAAAAAAAAAAEAAIDBQYBBwj/xABCEAABAwIEAwQIBAMFCQEAAAABAAIRAyEEEjFBBVFhInGBkQYTMqGxwdHwByNC4VJi8RRDcpKyFiQzNGNzgqLCFf/EABkBAAMBAQEAAAAAAAAAAAAAAAABAgMEBf/EACgRAAICAgIABQMFAAAAAAAAAAABAhEDEiExBBMUQVEicfFCYYHR8P/aAAwDAQACEQMRAD8ArsfinMpPcD2mt1I3CG9H+JPresz5ezlAgb3n4BL0hdFB3UtHmQh/RBn5Tjzd8APqudJU2a3yek/h2z/eSeVM+8helBed/hs386oeTB8V6ItYdES7EkkkrJEkkkgBJJJIASSSSAEkkkgBJJJIASSSSAEkkkgBJJIXiVRzaTywS4NMbIAJJQQ4pS/i8xHuKy2F9LctE03Q6qw5SZBbB0JjU3uOa8y4n6x9V7ouTeXR5ACwiLLGWXjgdEmJoh8NcJGsdydg6DWAhggTouzcdyfTFvFY2bGp9D+M08LnfVNnkNFwL67rX4f0zwrtH/A/Arx7j9SKVIc6jz4Na0fNU2HxAgXWqyNIhxtn0RS9IMO7SoPGUXQx1N5hr2k8gb+S+d2YnkY7jC1f4ccUFPEVH1nuyU6fUiXH6Aq4ztkONHsgqDmPNOXgL/SOu97qmeA9znAQLAkkBG0fSrEN0f8AH5FHmINWe4pLxil6f4lrombSbn5yrTD/AIjVh7TR7j9E/MiFM9TSXnlH8Sm/qZ7j9VomeldL+zNxD+y1zobNidpEqlJMRoUlnaHplhXaP+H1R1L0gw7tKg8UWBaJIWnxCk7So0+IRDXA6GUwHJJJIASSSD4hxFlES43OjRqfvmgAmrVDQS4gAakrG8f9Jy6adKwMidCfH9IQPGOK1K2ptsAbDr1PVU9XKwZjzjxNllkyKKu6KSKfBNiq6ANItF8thBGuoQ+PxQa8hwI5ZdI563KdiseykQ5hklxzNvYAH57ITE4qk8y8ODt4mOfzXnRlJ2roZMHXPgnUtFFOqlZoF1GpWelIvhujax8yB8lnsPhzEmY74Hidlr+KYUPezNo2g8x1kkFUVHhZN3vDvCQO6St4QbRjKSTAHudOpd0AIaFYYPG1KeHqQB+YYOosLW81LS4QwTd3uA8ginYOWhsuyjS5+O60WOiHMpKWIdECx5HQ9x2Uj8Y8DS49ocuR7kTU4S4fqnvsfeCCh69NzIkOeNNBmHcRYjooeMpTsa3FZRnOr4A95+QU9HGyJIgcyNegG6ZUpQKUtJDmktAGonUnZOqYas42YAOdxblJS0v2G5UFYZ4qvDHHIwXeZE5eXeUfxn0kOIc3MYp0hlptsABptvoFT1cGWNytYS3Vx5m+0IGk0ycrXdRYz3hNwpUJSsuaeLbzso6uLLnZWmBuRbyVY2mJIhzSdWuBH+Unl1ThRIAg9ojL77nyjzUa8lWaGlxFw0e7zRTOPV2kBtR0nQak9wWXpENkB2d29+y3xTxjHNzZILjHb3jkLpqLE2j0uv6YVcPR9UKnra7oL3D2af8AKDueagw34i4kawfvuXm7cS/bXlv3g7prMY51hYzBTbkFI9WZ+KbgQ11MEnl87qvxfpNSrOLnueCenz5LzWni8oBgyfEosVx+ux2bv48kNyCkegUeL0CYFQd0+WqrOLY4OGQDcnMT2jbyHiqPBZZAaMzjyHwHzR/EGxDC5sC8WJk+0CDHJoXN4jIkkNoHrUmOzZCS79ILgOVzGtjqgPy3gGoQHCxtOnXddqFzXmC2Nzsf5de4WQr6RJlrnGdbCJ3joueUU+OhGhJsfFStKhJt4qY9y6TY7jD23fy4f4x9VWsbbTZH48/mV+lKmPOPogWCxiPd9F24ujlydnWjWxXWDXVOAMffVOa22i1MzgfA1Nzyt8Eqj7WdzUlcN7OUOFryQRO8Rsoao7O+h+fRIY+kIo0NP+E3XvKedbBN/uqA/wCi3rzXSBOymPQ5djp6e/8AdMqsa4doT4A/JS0qEtcZb2YsXXM8huogLH6piA8RgWOEy4RcdD4qLCYRr6FB51cHl1yATIiY1hH7bqLgn/LYfvqC3eEpLlFRfDHDBsiA1sGxg6oWrwOn+kEeRH1V0WCAfi0pOpNkXbv0QTZmq/BbWaZ2IJ/0n6qCnReHsa4EPe7K0mACO/dah1LlHgVWcQpRUw7uVT6eSmSVFRk7KaoC0kNEEWne1oHJVtUkOA68vmrriNGKtUW9s8+ZVPiWw79/kpLNTwfJl7LnesAkkRAkxHPxRrhnIcYJA0Jgd7o1CyXCzFZ3X6/utTRs4dT7jquGeDluzTtHcbguxUJcCGgOAAmDznYnQdyqaNIEHWxI+7dVdZi2AIbaAOcSWujzUdXChxkFoEC2U+dis5xltVhRyg8kCSItcecItA4FpDGg+Wlvqj2CSLakfFbItEWOP5mJ76bfefogWxBmNvmj8RUYX1Zkk1DziASFE0sjQ+9d0Ojll2DtbbTf6qVtJxaSA4hvtETAmwk7IhjqcaOHmuh1O/te/wAFbYgcOtqd90ys62p0PLqjhUZ18j9EnlhB7j96IsQK4/l0b/3LNB3pxffUeSmHqyGi4ytA22nQRop3uYcoLx2RAsNNeV0lwhtJsBY6TsuB3QI1tNu1TwskcOz+Jv34o2DUhw7M23vhC8Ibmw1OAbOq28QrVmHDf1M2Q3DsHkpANgjO/U7mOWylvkpLg4KroiT7l04l2/8Ap+iMqYawll+jvH5KKthCD7Ludv6p2Q0Cur8w3/Kfqq3i9YRTsLPFwYVnWblNw8abfsqrjIDqdiSQ4GI5SiTVDS5I+LR6+qId7RkgiL/1VLi2tnfxAV7xRodVcc2oHwHJUePZdZp8mg3Bn849R8gVraYm8xEH75rG0DFVvUD4LVMNmrLIrNY9E1cnYAQXSTo4G8z3woXYdtSHE7QNNJKlflAJcSYMhx2tzPwQNUmZDZBE7x4WUySBIOoUgx+YE3sczpHSJ3lWWBbNRg5ub8Qm4ThzntmW6n2vjfZWfCuFvFVhllnA+0NrrNJjVFEQ2XEzd7rePcutDOvn+yEpViaTCbElxIMyDO9041TbT3/Vdkekc77YWAzr5/soXHUCPO58IXG149pwE2GuvmntqtJMyDpy8b7LPJkp0OMUSUC0gEyPEKYNZsT5hAPrOY3stLoAEDX4KLB8TLjBYWmD96LTfmrFqWmRs2JHfC6Kbefw+qZh3doCBpKjFboqsVBAot5+5OdSHMHwVdT4gwkDQnTsu+MKc1hyRdhQSaIG48lx9GLyPMhQetHIrrqg66pBRIaThoZ7nfunPbUkXdPeCo2PEHXbTv3Q+MxOVhcDcCUWFC4k+qI1J6jZVFeq8tyloiSbTYzPNQ1+MucLgGNIj5IU8U6OHcVDkytQ6tiS505YtFu6OSDxBnZcZig4gAukXExC7XxWUNcQDIvaxgnyQmOmDvpwZjQi8EQO9XtKp2GnoinYH11IDNBdFTTUEach48k0YZrKbcri4CxJEdYjVcvnwm69zWKoD9cAXcntAvfRF4N0sHS10Dh2gOIubGJ01hPw0tY0GxA08TdasdGrpODrg9k6HMQfIoujTEi51G87oXM3dv8A6/siMFkNRgiO02+UjcLNIDPcYoBjnNAs2pVE22cUG2nPl0RuPYXVqp51Kh1/mKZToOkHSN/23XWm9eDnfYNULYAcN50uhHY5ri45com09Li/3sm4mo4ktEa7T8VEbsIB5E/TrpouSbUmaRC8RUL25g4NaQIkSdehkmPgq+rhwxriKxfYzGouNp05Kxwgll7z+oRHcJ0UP9kgughwiAfLojFbfYmybBUu2xwc4ggtjrE+aAZQcK4Z6x2ma8xHfKPwzXBzROpPOZgqTFYcioDbQa/0Wy+4WVeCwzi8j1h7DhIuOqbh8U+JFUmCCRB0nZXeCw7jmNpsbR9EC3CuF+zGlsunkqsVkNTEVm1Q0vBJkxeIBhXjHHLc3lV2No9oG0gEE25yjXVhDuQPRVFibJqD7Pvt80LjTNJ28tNvDuU5qEGNJ105pVaYNnWBsdrbpiMaaLZiH2PMfRQtogz7c9QN1q38Kwu1bxzN+igqcMoyCKvhLVGxdFFQp5ajRc2KuqHAnP8AUteSxtRpLXDtEwAYjbXdPw3CmhwqAio1mrTEEnmQdforfAcYpgFjaRaRFtcsaRuAFyeIyzivoX3/AG/32Gl8nKeEIaWurTnlrbZSCNi3QIU4V9NuUuLwP1AWO4g766rmPe1xJdc9LGe7kYhT8KxdQ04DGE8ok6awTbl4Lkxbx+p/z0jRMr3VBmbfn7tfcm4Cr2TN4cRdcxuPaKlw1t7iNBAE/fJCtx4EwRE27l6SXHQWbkOdy96LwDj6xki2Zu/VBNzcx5H6ovBZs7dDfqoEZNuJ7TzMy47jmSm0+IAlwBFjzGn3Kpatdx2NhNuvggIObQytr4ozaLnFy42OZwGkgADu5QmUGtmBJGpl3L9/gm0KROpPabBm/dojDhGCxmRMm/SDA6LBrkpHMTisrZImTGrRe/W3coafEAZAaNObfjKC42AOzlcRIjbY9OqDwzRMEGIurjGkI0eBxWaqwEAbzI0I70/G48CqBl5Xt9UHw9oa8PAu0aE7Ze5CtaC/O5ri4mRE+UlohOgLfhvExcREjp9VAOJMLNCTtEfVUVUBpbDHgk393RQNZB9l334J6iNFiMYDPZOsfd1FXxntDLN4P3Kr8TRGpDrk76X/AMKjx+BdTzZqbhnIcLtMido0101TSQUaX+3ZgZiQCPgefRMrY0uNgDcTrpBuAsrSnMYDtSb/ANFYUmBuUhpkuHz6KrFQ44gZQMrttj9E3EYkEg5XWn9JUfCmmo9jZMm7rxaBNx3J/FmGmxgm4dUEjqGFL3ovV67BHB3szEGoKeaYzNkOMix5d6uIaMuV0kOdLgJnny6eax1DFOBnewuBoYlHV8e7K7K0NyvkEa7mx5LnzYJSdpiTLOvVvlNoiRBtB6anvRWCqAB7mteJIAcZ687rNNxZIOsnNqekhE8JxjszyTGncElgaRSfIuMGXxvE+ahoMqEdgCOpaP8AUZUmOrQ+24QBHMx3ldSuqJl2enhvV3mi8DZwMm0nUbA9EK2izm3yP0VhwrD0i8ZqjWAgib72tbW6xaZdmYw/o7Ri1RwOkW27wocZwKlSBeHuc+Oy21z3+KuMRh6eaD618SO04xyHZFiu4fB02jstcLyO0dRyWPqEh0iPBcCpPl1Ko5+U9psNDhpPYNyOolPq8MbmuXAZbyAN4Gveo3cNp2OQiNDmcCNzcFNdhg58En2dyDv/ADLPz5P2K1hfBLxD0ea/M2pUqAjKSOzLdx3A+9QYf0PpG4qVCGgD9PmSjsExrMxIc5zgJcSJMCBJjboiamJbbK0jnMH5BV6gWqKv/Z2gDHrH72kHoisJwCk0h2Z5A6juhTnEHp5J9N5Ojfcj1D+Baor+J8IpVHMBe8S4jUWkdf8AD70xnovQePWh7w1wB1bv01VwGuP6d7WCcacACAIEWjRHnSs0+jTWufz/AGVX+zNJ36qmxkloHTVVnCmU8cK9OoH020XCHAy51QlwIFoAgAnwWpps6mdNlUeivopijiycuWm81TmLhBggEgC5Oi1jLa2+10RdKisp+irnPdRpuYS5wqNL6mXsXbBOWA685VbYX8MMVbMwRqC2qHX13AsvVOE+jFKkJf8AmO5kdkdzVdgQtYKX6iJST6PDH/hji6TXvEBrWuMZgXZQNJnWyZifw/f6qnUrvy0z2gARnIc0dkamRZe5YmoxrS58BoEmV5rx3HurvLiQGRDGzYN7uZRlyaISVmNoeiuEE3fcR2nge7Kmv9HMJcZahBN/zDHmrmtT5R7lU8QNctIYA3+YQT4DZci8XkdLgWtAz/R/Cte1rWF0tc6z36gtGpjYqalwLCMBIYZ5F1S/jMKgfhq4dLqr9Ikg2B7u5XPDKxYO3mcLRIM+fkrnmmlaaDj5JncKwx/ugCIgy8//AEo38Jw8yaTL/wCL6qwbiBGkeBC4cQP4QVj6uY+PkAbxyjPt+4/RWGF4kzM2+40B59y4KTGizQIjYJ9IyNBqFpLxHwhWBDD1HuM1CJJIjlM3lS//AJzzZ1Z3UKwpA3H3C4KjpifdqsFJr8DK08FeLiqT3yi8Jw0Dcmef9USatuqa+pFwk5tgTPp04A7WbvBbPl81E6lyJ7jCTapBEfAJ8Hf78Slwx2PdQGsb85/quNZE8k0VotHv+SvfRz0XdiB6x9QNYdm+0fMQPemuXSCynp1hIFyeQGv30V/wn0Wr1DmdmptJB7ZvHRn1W04XwShQH5bAD/EbuP8A5H5KzhdmPA/1MTkUmC4DRoQ4MdUcNzc+A0C7wfD1Pyi+mGFjX5rg9p5B7JGotv0V0kV0qCXQrYgmPeBc6KHG4wUwC4Ey5rbc3GBusb6ccdOY4dogCC8/xbgdynJPSOzEgH0q9IXVamRhik2eXa/mPTkFm61fMb/YXW1xN2yNYmD5qR+MoEf8Ez/3HLysmXftlUCGoo3PXajgTYQDtr71HE8liScc/wAFwuHNNJE3THR1SEOLxzTC8JriEwuCVgf/2Q=="/>
          <p:cNvSpPr>
            <a:spLocks noChangeAspect="1" noChangeArrowheads="1"/>
          </p:cNvSpPr>
          <p:nvPr/>
        </p:nvSpPr>
        <p:spPr bwMode="auto">
          <a:xfrm>
            <a:off x="152400"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latin typeface="Arial" pitchFamily="34" charset="0"/>
              <a:ea typeface="ＭＳ Ｐゴシック" pitchFamily="34" charset="-128"/>
            </a:endParaRPr>
          </a:p>
        </p:txBody>
      </p:sp>
      <p:sp>
        <p:nvSpPr>
          <p:cNvPr id="8" name="AutoShape 7" descr="data:image/jpeg;base64,/9j/4AAQSkZJRgABAQAAAQABAAD/2wCEAAkGBxQSEhQUEhQWFhUVFhwVFxUYGBwYGBwcFxwcFx0VGB4YHSggGB0lHRwWITIkJikrLi4vHh8zODMsNygtLisBCgoKDg0OGxAQGywkICQuLCwsLCwwLCwsLCwsLCwsLCwsLCwsLCwsLCwsLCwsLCwsLCwsLCwsLCwsLCwsLCwsLP/AABEIARQAtgMBIgACEQEDEQH/xAAcAAACAgMBAQAAAAAAAAAAAAAABQQGAQMHAgj/xABLEAACAQIDBAQHDQYEBwADAAABAgMAEQQSIQUGEzEiQVGRFDJhc4GS0gcVIzRSU1Rxk7Gy0eIWNWOhs/AkQoLBFyUzYnKi4UPC8f/EABkBAQADAQEAAAAAAAAAAAAAAAABAgMFBP/EAC4RAAICAQIFBAIBAwUAAAAAAAABAhEDEhMhMUFRYQQUM3EiMoEFI5GhsdHw8f/aAAwDAQACEQMRAD8A6rgMFxeIzyTX4si2WRlACsVAAUgchUr3nX5yf7Z/ao2F4snn5f6jVNxEWYWuy+VTY99AQvedfnJ/tpPao951+cn+2k9qtWKiSOweacX/AO4kc7akDTUisBEzsnGnuvPpGw0vqctuRFRaJo3e86/OT/bSe1R7zr85P9tJ7VeVw6EXE8hHaJAeXPqr3JggoLGaYAC5OfqGvZSyDHvOvzk/20ntUe86/OT/AG0ntVH+DyI/HlyuQFOfrPIctPTQeH0bzzDMxQdM6sCQRy8hpqRNMke86/OT/bSe1R7zr85P9tJ7VaVRDltNMcwZh0jyTQ9VeSY7E8eawTiE5j4p5Hl/LnTUhRI951+cn+2k9qj3nX5yf7aT2qjEoFDGXEWLZR41yeegy3NYzR2U8ec572sWJ00JIC3FjpTUhTJXvOvzk/20ntUe86/OT/bSe1WtoUDiMzTZmBIGfs9FalMZfIJp81yvM2JUXIBy2JtS0KJPvOvzk/20ntUe86/OT/bSe1WnDIkhsk8x0zeMdASRrcaHQ6c6MiZzHxZ8wsDYsQLi+py2GlLQo3e86/OT/bSe1R7zr85P9tJ7VR4DG7ZVnnvrzJF8psbErY2PZXh5Ixk+GxHT8W2Y37l56GmpCmS/edfnJ/tpPao951+cn+2k9qtEiooYmebosFPSPMgEAC2p1FeM0eXOZ5gubJqxFmOliCtx6aakKZK951+cn+2k9qj3nX5yf7aT2qxBhA4OWaY2JU9PrBseqmKLapIFWHg4eJCB5GVoWYh3Z9VZACMx00Jorc/xtPMP+OOigMbC8WTz8v8AUapuInVFzOwUDrOg10qFsLxZPPy/1GpiaAR47GQSFT4SgCm+W4IJ6ib9leRiMPxuLx069OiOYA1PNhp11r3k21JA+VMi/BmQZwx4jA24CWIyse3U6jQ622jak3hSwZLBgJM1jpHlOZSfliTKPqbyU2+pGvoeJZMKyBDOtlzcmt49x1fXUjF47DyR5DOoBsDZtSBbTyXpNhN5J3gnk6BdCAqBRcXcrcgSEnTqISnew9oPLh+JKArAuDoV8RmW5W5KnTUXNqPHRCyWRM2FyhDOpUSZ7FgeYIK3PO5JNeV8FyJGZ1KqWOrC5z35nyX5+SoD7zTeCtMrRG02QNlsCgXNcIzjpX0ALC4sdL2p5traEkeHWSJczs0ahWBF+IyrY/J5+io2kTuGjCYjDR8P4dTw1ZdSNcxBue6taNhQkqCdbSX1uNAeSjyDXvrzs/bc75OJGELYkxFOZVOGZBcjTNyBPK96wu8f+H4l0zrKqSLrZVaXISRzHRudana6Dc6noNhsgQzpYPn0svVy0++vMvgzIieEIAmgPRv9d+Ybyit+O22w4hiUSKuH4yWucxzEWuL3FhfTWoI2/PwZGQRzMksSI6goj8QrmUXJsVuRe5HLy1G1Y3aJcsuGaTieEDNmUjpaALpltyN7t3miKTDLLxBOt8zMRmFulpp2Hy1I2NtV5sMZijBs0oEdiG+DdlCkHrIUUti29IcMZeJEzFkBKo4WHPa/EGa7Zf8AT5bU20NwZ4THYaMuRMnTYudR19VR+Ph+NxePHc206J5C2h5ioM+3sSYYjEiu7yyRghCVcIGKuoLDKGsNSTa551v2xtyaJJyFUNGYALi4+FYK17sAbXPWKna6Ebhuw02HVgxxKsFLFRcAAuSSdNTzrZHicOqxDjp8EbjUa6Fde+oc+3pFOE1QiawchbkksFAVRJoNTcgva3K2tS959rPhxGUy2Z7NcZmsOpVzLmJ8hv2A02+hO4YlnwzZ/wDEKC0gkBBHRIAXr58v5154mGK2adGJcSMSR0rC1rcgLC1ap9uSjE8MBbCRIxEVbiOrgEzq17BVuRa3+U6jQUSbwngYhgU40TuuXU2USZFdhe9stjTaQ3CZs7G4aFconUjMTqwvqb2pyrAi4pZsDHtMjF7HK7IHUEK4H/5FBuQOrmeWhNMwKVXAm74i9/jaeYf8cdFD/G08w/446KAxsPxZPPy/1GpjXBN7NszR47FImInRRM1lRrKL2OmtKxvDiPpWJ9b9VemPpZSV2eeXqIxdH0cRRavnL9osR9KxPr/qrH7RYj6VifX/AFVb2ku5X3UT6NyjsrIWvnH9osR9KxPr/qrP7RYj6VifX/VT2ku49zE+jMo7KzavnL9osR9KxPr/AKqx+0WI+lYn1/1U9pLuPcxPo61Yyjsr5z/aHEfSsT6/6qP2hxH0rE+v+qns5dx7qB9G2FGUV85ftDiPpWJ9f9VH7Q4j6VifX/VT2cu491A+jQKMor5y/aHEfSsT6/6qP2hxH0rE+v8Aqp7OXce6gfRtqCBXzl+0OI+lYn1/1UftDiPpWJ9f9VPZy7j3UD6NyigivnL9ocR9KxPr/qo/aHEfSsT6/wCqns5dx7qB9G2rGUV85/tDiPpWJ9f9VY/aHEfSsT636qezl3HuoH0cBWb184ftFiPpWJ9b9VZ/aHEfSsT6/wCqns5dyfdRO+v8bTzD/jjornPuR7QkmxM3Elkkywi3EN7XYctTWa884aXTNozUlZSd9/3ji/PH7hSanO+/7wxfnj9wpNXXwr8F9HKzfuyxe59sZMZjkilXNGEeRxy0FlHLXxmWuqn3NdnfMn7R/wA6pPuXYmLCQ4zGzMOjaMLcZjbpWA/7iVHoom913Ek9DDxKvUGLMfTa2teLKsk8j0nrxPHCC1F1/wCGmzvmW+0f2qP+Gmz/AJlvtH9qqN/xbxnzMH/v+dH/ABbxnzMH/v7VU2c5fewl5/4abO+Zb7R/aqre6Ju/s/A4b4OH4aU5Y+mxItqX1PID7xV83L2xJjMHHPKgjZ79EEkWBIDC/UQL1xbf7bfhmNkcG8cfwUfZZebelrn6rVGBTnOr5DM4RhaRX6KKK6pzAoooqQFFFFQAooooAooooAoooqaAUUUUB0P3FPjOI8yv4qKPcU+M4jzK/iorkeo+RnUwfGiq77/vDF+eP3Ck1Od9/wB4Yvzx+4UmrpYf0X0eDN+7PUWHLmyi5t2gffUmbZkqByyEcPx9V6OuXWx06Vh9dRomAZSeQIPcb03l2yubGMqn/EG63Cm3wgk6QJt1W0qZOSfBFUk1xZCOyptSUIACkksoFpPEOp/zdVeNmbObETxwJ40jhPqH+ZvQLn0U3l28hVxZgWSBL5EIvALE2Jtr1dlW73GdhgtLjCDbWKG/OwPSY+XxR6GrHJmlGDs2x4lKSotW+e0F2ds0rF0SEXDwgdRIyg/6Vu3orl7YGMbIjmWBOKcQYS4DE5Qpa9s1r6DW1Mfdf21xsWsCnoYdel5x9T3LYek1qMrpsaNY5MjjEtIypKFfhlWFyFYG17aVhig4xUu7N8klKbXRIi7BwcZwGNlkgVpIBGY2YOPHbKbjMAbaVB3OwMUmIU4n/oqVz9Vy7CNFNu1m7gacbCxEkmzdoLJKWaQR8JZJbk5WJbKHa40pZI7YXCxALGzTSGV82STLk6Ma2ubGxdvSK2t3JdX/AMGOlfi+lEHa+C8FxckTKGEcpGVr2KnVb2INipB51eMZsHDjaDYdsKqYURZmmBdShyZs2ctl56WNKd9YfCThMSmTiSxKsyB0BV1tYkZtAbnXsWne18RINqpNHPGMPlQSNxk4eUCzqy5tTz6usVSUm0u9P/KLRik39orO6ODgkXHZ40lEEEk0TnMCSt8pOVhoRY2pds3Fxs0Efg8TXcCR2zZjnfkMrgKACAL3NWXYjxPLtZ4SiRSwSRwgsqZi3IKCRzNyPrFVDYcJOJhAt0ZEJuwAAVhckk20rSPFtvx/sUlwSS/7xHW9LwYbF4qBcNFkVWSM9MurNGMr3ZyDZiDyqRtTZy4RMLIMMk+GkiR5JSGJZm8ZbhvgvJ/vUDf4A7QncFWR2DKysGBGVRcWJ8tPN2JZcHPkaVH2e2YuzOrRlCpIYC9w97AqB26dYryhF30/yW5zaKGqZmAUczZR9ZsB91WTeTCR4CRcOsaSSqitNJICwzNrkRQQFAFu0m9V8TBZc8fJZM6A9gbMoPotVs3yQY+RcXhSH4iKJYsyiRGXTVSbkEW1F+VaTfGN8jOK4S7kXamyopcCmOgTh5ZODPECSgbSzLmNwDddL9YqXvBh4oVwJiwkTNiIVkZTxDdiQLLZ+iKi4vGLh9neBBlaaeYTSBSGEYGUKhYG2YlF0B0F6Z707Qmhh2eYZiOFAqyKkosHFui6q2tZcW0vLr6NOCTfhFKxzKZZCi5FLsVT5K5jZeZ5Cw51orLtcknrN+/WsV60qR5W7Z0L3FPjOI8yv4qKPcU+M4jzI/FRXK9R8jOng+NFW33/AHhi/PH7hSanO+/7wxfnj9wpNXTw/ovo8Gb92Ar1p5f79FeaK0MqNuGwxldIowS8jBFHlJt2cuuvoMiLZmANvEw8R+tiNe9mPea5z7jexOJO+KcdGH4NP/Nhcn0Kf/amPu07assWEU+MeLJ/4r4o9Juf9Nc3PJ5Migj34I7eNzOYTTmR3ke5eRmdjfrYknq7TXiw7D/foqzbkbsx7Qd4zK0boubRQykaDtve9LNjYKHEYlIc8ipIwRHyqWuxABYXsBz5Hsr2qcVcex5HCT/LuLCF7D/foosOw/y/KrHtjYEOHxq4UyyNqqs4RdGktlsM2o11rzvju8mCnXDo7yyFVbVQo6ZKqosSSbr/ADossG15DxSV+CvWXsP8vyosvYf5flVi2lu9HgwgxkjcZ1zcCFQxVeV3ZiAD5BfrqJtDZ+HEMc0MrsrSGN0dQHQgZuo2NxyoskXyI2pLqKCF7D/forOnYf79FWbebdmLC4eCZZZHOIF0UoAALBjmObsI5V72XuxDLgZcYZpFEJyugRSSQFPRObl0hzqN6FX/AATsyuiqgDsP9+iiy9n3flVo3f3ZhxOFxGIaWRPBlLyKEU3CqX6Jza6DrpVsHBQzzrFJI8YdsqPlBsTe2fXS+g06zU7kePgjblw8i3Ty/wAvyrBC9h/l+VWPbO7Igx6YMGR82TpZVBOfQFRfkOu/Y3ZSnbOHhjlZIJGkVCVLlQoJHWtidPrqVkjKq6kPFKNtkMW7D/forFh1D++6sUVoVoKKKKA6F7inxnEeZH4qKPcU+M4jzI/FRXI9R8jOpg+NFW33/eGL88fuFJqc77/vDF+eP3CkwNdPD+i+jwZv3YVlUZiFUXZiFUdpJsB30ZvJ/P8A+083Lx+GgxST4rNliBZAqlrvyBP1XJ+u1MjqLaKwSckmdv3Z2SuBwkcVwOGt3bqLHpO3feuBbxbWOLxU2IPJ26HkRRlUdwv6TXQd8/dHw8+Ekhwpk4klkJZCoCHxjfttp6a5gCOyvL6XG7c5Hq9TkVKMS/8AuL/G5vM//sKT7qYzCnF4UJhWUmaPKTiGaxzCxsV1tUTdjeh8CWaKKNncWLPmOnPKAGAqHs7aohxCzpDHdCGSMlyisLEN41z9RNaSxylKT8cDOOSKjFeSxb7/AL5PnYPuSnu9MiDeHCmS2XJFz5XJlC/+1qpm0d5jPiVxLwRGQWJALhWK2ysRn6rdXOte8u8T46RZZI40kChc6ZgSq3IFixGhJN6qsUnpTXRos8sfyd9bGnunQMNpy5zZXEZViCQFyKt9OfSDcqhbZ3WOHw0eJM8bpNbhhVfMbi/WvR0vzrGI3peaNExUUeIyCySNmWQDszIbkcuYrxtfeh8RFDA0cSwwEFEXNfQEWLFr6g1aKyRUY1y+iknCTk2/rmW7fSeFcBszjQmW8elpDHboJfkDfqrzsuWNth44xRGMcQgqXMlzaLpXIFtLaeSqvtvetsVDHC8MSrCLRlc910A63sdAOdZwG9bRYV8KIIjFJrJfPmYmwLXDCx0HKs9mWjlxs13Y6ufCh9uP+6tr+Yk/ovVCjQnxQbgX05gDXNpyt21YNjb2thYZIUghKSgiXPnOcEZSD09BbSwqG23AIpY48PDFxVCM65y+XMGKgs5sDax8laxUoyk65mUnFxSvkXreHaYk2ZBj7f4kocKH7OISrv8AXZGt2ZjXLgOyrHid7S+FGEOHh4KnMovJmB1ObNn1NyaroNTgg43a/wDCM01KqCis3HZ/OsXHZ/OvQYBRWbjs/nWCagHQvcU+M4jzI/FRR7inxnEeZH4qK5PqPkZ1MHxoq2+/7wxfnj9wrVuziMmJiBRHV5FRldQwszAG1+R8orbvv+8MX54/cKh7D+M4fz0f4hXQj8P8Hhm6y/yX73TGjwMsK4fDYYB0ZmzQhtQQBbUW5mqntzaqSLhWWCOKaPicVFjyo1+G0blW0IIzaG/Orz7rOPiimw4lwsc5KMQXd1sLjojIbG/lrnm9WNSfFSyxeI+TKLHS0SKV110II9FYYFcU2u/E3zum0i/7zRxQ7Lw+Kjw2GEsnCzExAr01JNh9Yqnybcjkwrh4IEmEkZieOLKGAJzqeY0GW/kNXrePERx7FwhlhEy2hGQu0euQ9LMoJ07K59vBtKCbD4VYYxCUM2eIMz2LFCGzMBe4Hot9VRiV8GuvMnK648ORd9pJEmxkxi4bD8ZljuTECvTcITl+omqeNuxyYadZcPAknRMMkcWW5DAsh5jxderrq74idI93omki4yBYrpnKXJlABzKCdDY+iqJtrakEuEgSGIQMszs8YdpLgqoD5mA7CLeSmJXaafPmMjpJ2uRdFSL3lOM8Gw/HC8+EuW/EyXKjyVUMPt1JIZ1nw8C5omEUscOQiTQqtwSNRfsIq67MmVN3izxiVQDeNiVDfDdZXUdunZVE2vteGXCRxxQJA64guUQuwYGMqHLPre9ha9RjVtquvPsMnBJ30G25G6Uc0UmMxZIw8QJCg2zZBdiT1KLW0OppXiN7GzngQYaKIeLHwUc2/wC9nBJPba1X3BrxN3WWLmIXBA53VyWHp1765DWmP+5KTl04UZ5P7cYqPXiXP38wZfDYkwRK6RTcWBF6LyABYxblZrk68taa+5vKmOnlSfDYbKseZQkIWxzW53NxXOchtmsbXy3tpe17X7ba2roHuK/Gp/ND8VMuNRg2mMWRymkyHHt+KHHyRzYbDcBJXQEQgMuUkK1+uxAvpTv3K4IsXHMMRBC5iK5WMahrMCekf8x051QN5vjmJ8/J+I10L3EfFxf1x/c9VywSxal2RfHO8ml+RBuVtmObFrFiYMMY5SVW0KLlb/KARzHVrfnWj3T9ncDGZVREiKBogiBdOTA28Y5gTfsIqpwyFWVlNipDA9hU3B7xXX96dm++2Bwk8I+EzL9YDkJIP9LAH/TUyrHOMujIjeSMo9SoeFrhtmRM8MDTzyNwWaJSViS13b5RJvYntHZVhwCRNsV8Y2Gw5nRZLNwlyko5UEqNOVqo29+PWXEsI/8ApQKMPF2ZYri/pbMfLpV+3cmVN3pGeMSKBMTGSVDfCNoSuo9FUyRqCl1bLY5XJx7IpuC26jxzriMNAA0TKkscOUrJYlQSL87H+71WasG0tsQS4MRRwJA4xAcqhdwy5CuYl72IOlr9f11X69WJVfCjzZHyV2dC9xT4ziPMj8VFHuKfGcR5kfiornep+RnvwfGirb7/ALwxfnj9wrRsCaCOVZJzJaN1dRGqtcqb2OZhYaDtrfvv+8MX54/cKTCujjV40vB4cjrI2XzfHebA7QaNmGKjaMEAhIyCGsbEF+0UmxGOwS4cQQCccSVWnldUzZUDZVQK3yiNCe3Wq7p5f79FGnl7/wD5ULCkqTdB523dF/21vZgsRgY8HbEqIsmV8kZJ4Yy6jidYvVChClhmJC31IFyB2gXAJt1Xrzp5e/8A+UaeX+/RVseJQtIrPK51ZfsZvZgpNnLgbYkBQg4mSO90YPe3E6yOVURAucXJCZtSBdst+dr87a2v6aebl7Dixs/Ad5EYqWUqFI6PMG/X9QphhN0IsS2JjwssnGwxYFJVWz5SVurIdLkW1FZRcMTaNJKeRJ0MoN7cCNnnAsuKKFSpcLGGuWz3AzkaG1JdkY3Z+Gk4wGKldATGrpGEz26JazkmxrZs/dqB8BLjHkmXgtkeMKhJa6jokkadIc6TY3C4bgLJBJKX4vDaOQIGAKswcZCbi4t6aiMYcUm/JaUp8G0vAy3Q3xlwRYMolikN5Iyes82U8gT1gixrxjV2bI5eOTEwgm5i4Sva/MIQ40+us7Q3fjwaRNjGk4sy5lgiCgqvypGfQc+QHbWcduwpwnhmEkaSEG0iOAJIyOebKbEag3FtDep/C7TavgV/Oqasj7f2rA8UGHwqOsURZ2aS2eR3sM5y6CwuPTTXcPePC4AtI/Gd3QKVVEyjW+hL3PcK17M3aw8mAkxjyTfBHK6KqXJuB0STy6Q52rRtbdhYsNFjI5Gkw0hAYFQkiE3GU6lSbgi/bUXja0WyfzT10LN48RDLO8sBktI7OwkVVsWN7Aqxv11adxN7cLs+Nwwnd5cpayoFGUHRbvc8zrpS7ezdmHCQQSpJK5xAzICFAUAKxzW5+MBpSrdfZseJxMcEjOvEOVWQA2Ni3SDdWnVVqhPHzdIXKOS64sg45Yg54Jcp1GRQrfUQpI7Nb1aN199PBMFiYOkXa5gIGgLizX10A0PfUfG7FwcWLbCyTYgFXCGUpHkuwBBPSzAagXtVZZQCRfkSO3lU1DJHSUbljlqMQgXAYkLcXIFzbrIHWbV0DAb24GPZ7YEriWRlcF8sYPwjFrgZzyJ0+quf6eWjTy1fJiU+ZWGRw5Fm2Pi9nYeVZSMVKU6SIyRKpYci1nJNjVYLkm7asTcnynU/zrOnloNuqrRhTu7IlO1VUdB9xT4ziPMj8VFHuKfGcR5kfiorl+p+RnRwfGirb8H/AJji/PH7hSTNTffpv+Y4vzx+4UjzV0cPxr6PDmX5s25qM1as1GatLMqNuajNWrNRmqbFF39yU/8AMk83J9wog3nGBnxxijLYiWWVM7G0aDiMQQBqx5HmOVV/dzeF8FIZYkjaSxUM4Y2B5gBWA1tzIvULaePM0jSFERnJZgmaxYkkt0mNrk9WleaWNyyO+VHojNRgq52dB3ZmVdhY1pF4g4typYrmuY+bLqNeyq0uOhknwbRw8OOHIZkuXAHHuWLHUggrz7bV4wO+ckWHbDJBh+C/jqyyNmJtcsTJ5B3VBxO3i0LwrDBEjsrOY1bM2TUKS7tpext5KqoSUm66kuacUr6Fs92SMjGxufFeEZezos1/vHfUz3PpQmy9ovJ/07MNeV+Hbv1T+VU/9qpGhWDEJHiI08TiZg6eRXRgbcqjbR3glmiWCyRwIcwhjBCk/KYsSzt5SabctCx/6k6463kLnsD9wYy/zg++Oq/tnegPg48FDGUhjOZmcgu7C51AFlFzfr6uVq0YPe+SPDNhVhgML+OGEhZjp0iwkBB0HK3kpFHKAwJUML3ynMAfISCGt6b+WrQx/k3JdbKyn+KUe1HRfdMP+D2Z5o/gjqvbgoRtDBsQQplIB6iVQ3t9Vx31jaW+0uISOObD4V0i0QFJBl0toRJfkBWqDe+RJIZFgw4OHUrCoVwqZr5mA4mrG/M35CojGag413LScHNSvsPd8tpwJjcejYcCRlZBNnZjmZU/yEZV00vVVwGy3kcpYrlIzX0IB0vY86YSb0tPiBK+GwhlZh02SS1xYAsBJrbTq6qsGMcZTnkyPIxdje+rNmbLfqvevJn9Q/TwUUuLPTg9Os8nJ8kQsJu5GoGa7Gwv2XBvcfXytW+XYMJB6NtG1HVm6/R1dlHEsTec8uVuR537tPTRxbEhpiOQsRbmBy7wa5D9RmbvUzqrBiSrShJtXd8xguhuo1IPUAOZPWSaRFqvaTqpBaW4IuAew6g916rW9WCEcmYWs+vMlr8yTfQDlXU9B62Upbc39M5vrfRRitcP5RbvcT+M4jzK/irFefcPP+JxHmV/FWat6j5GVwfGinb+t/zLGeeP3CkeerBv3HfaOL+Dlb4Y6qNOQ5dE0j4X8Gfu/TXsxZEoI8uSDcma89GetnC/gz936azwv4M/d+mtNxFNtmrPRnrbwv4M/d+mjhfwZ+79NNxDbZqz0Z628L+DP3fpo4X8Gfu/TTcQ22as9YzVu4X8Gfu/TRwv4M/d+mm4hts1Z6M9beF/Bn7v00cH+DP3fppuIbbNOas5628H+DP3fpo4X8Gfu/TTcQ22as9GetvC/gz936aOD/Bn7v003ENtk/dnXEJz7dCB335jyDWrs3Evdljyg6k3vbXlfr5d/fQtnNw5UfgzaHmUzAeW2XU1fsZKDETlLBgLryNjrr11xf6k28iZ1/6eqg0yGuGmBuWVhYadEHxtQDb5Nh//ACtqpKQhsh6IzBgNW6I9H+buFeERL3ET873+vr56jSsxwobDguB5b9Wv+5/nXPZ7jcol0ukX8+6le9mY4cFhqG1ykZfrIOp9FMsAqhujG63HNvqGh158h6DSXfPEg5YsjsR0uihNr8iGsewi1a+lTeaNGXqKWJ2PfcMb/E4nzK/ior37h6WxOI6Dr8Cvjjn0urQUV08zubZzsUWoI6dsfCoyyFlBPHl1/wBbVP8AAY/kDuqNsLxZPPy/1GplWJsRvAY/kDuo8Bj+QO6pNFARvAY/kDuo8Bj+QO6oO2NqtC4VQpupbUm5sQMq2B11oxW03BfIgtEod8zWOozWWw7B11TWidLJ3gMfyB3UeAx/IHdS3G7bMf8AkvdVZB1lTcsT5VAP8qzNtdhHnVQQ0vDU6m41Gayi/MHlTcROljHwGP5A7qPAY/kDupbjNrtGsZIQFwxJbMAMutuV9fKKJ9ruDGAgBdM5BzG2oFuiD29dNxDSxl4DH8gd1HgMfyB3VEn2mV4nRHQeNBrzz5df51JwuKLtIpHiPlHl6Ktf+dTqRFM9eAx/IHdR4DH8gd1eZcURKiW0ZWN//HL+dRG2k/HMQUWBFzZjzF+YFh6TRzSCTJvgMfyBR4DH8gd1Q4NosZHRlC2zZRrma3WLjKQfIdK1RbZbhu7KAylRkuQQXIADZgLa9Y0prROljHwGP5A7qr+8W7ua8kQ1AJK9oA0VQO00xfajqsodVzxoHspOUhrgDUXBuDWIdsFxLkQkxqpy9eY5rqfqt6apPTJUy0dUXaOb43AOGYF2Qg2tppoNP9/TWo4dr/8AVbla2nZa9dTwWSdMzqhIYjkdDax0YAg2Neo9iQLyiXkF5X0U3H89b1h7dvkzbf7ooGydjyzWCDQAjO18pKEAqT1E3Pca6BgdjxRIEVbgXsW1OpvzqcqAdVeq3x4lAxnkcxUIVXFplAF4H5f+cdFbH+Np5h/xx0VqZmNheLJ5+X+o1MqW7C8WTz8v9RqZUAVgms1F2khaKQLzKMB9ZFQwbDEubNbpAWv5Odq04nZ8chDOoJHX/se300p2lgZmJaO//QCZb6MSWzL5CLgg0w2hAzYZlUdIoBby6VS76FqrqSnw6FgxAJUEA9gPMVrbARlFjyjIvijst2UpxWzHWHKOkTKHyqLhRaxADNqNO0c6MXgJGSEIg6Ie6sLC5Gmitpc8tTUX4JryNxgo7AZQQAQL66NzGvbXuPDopBAFwuQHyc7UkxmDkyw5VZ2RALNa19PG6QIOnMXr1tHCSM8nQZmbLwnDWCfXrprr5aX4FeRrLgI2cOVBYW1+rl9dqz4DHn4mXp3ve57LfVypPtPAzFpWS5uqLa+jc7kdhBt3mt2PhmMqui9GO1hexa/jWHI6WGttRTV4FeRnicDHKQXW5W9uel+fL0V5bAR58+Xpaa3PVoOuo8JdZ5OgxVytm0sLKAb63GvkrG2IGZozkLxi+ZAdSSNDzFwNdPLVuBBJTARhiwUZje5+vn31iLZ0ShlCCzeMOdx2a9VLsXhJTbh3QcBlselqbWTxufl1rzj8NOwiCC3DQNq1ruLaaXvoDz7ai/BNeRnHs+JVZAgyt4w1N/rPOvbYKM5rqOmAG8tuV/qpPtXCTOzvGCLwhcpOhvmzL5GFwQaNp4SUm4Qv8GoTXRWHO4zDnpr5KjV4FeR1hsOkYsgsL39PbrW+kGKwrnEK5QlcqagBhcE35sLdWtjT8VeLsq0ZoooqxAuf42nmH/HHRQ/xtPMP+OOigMbC8WTz8v8AUamDvYX19AvS/YXiyefl/qNTKgNPhI7G9Vvyo8IHY3qn8qS717blwojMUXFMpMSLqPhSMyAkA5VID3PVp21Dwu88syxNHEqiaLETRl8w6MDRKuYWBGYOx9AoCy+EDsb1W/Kjwgdjeq35VUjvbOqwZoAxliglYpfKnHlEdmzEE2U30B17BTPbu8fg+IgiCFlc/DPZjw1Y5EY2BAu/aRoGNAOvCB2N6rflR4QOxvVb8qU7Q2pMuLigijDIyZ5HIN1GbL2j/ekUG+srxu4iQsFjbKpZmjaSVYuBMAL8QBr2HOxFuRIFz8IHY3qn8qPCB2N6rflVRwm+EryYRGSNBiELNmbUWkKWUEg3IAOWxIJseVZ2fvhNJOIThrHMULdK2aEMZrXHIXiCnrLnsoC2+EDsb1T+VHhA7G9U/lVKj31maJ3WKNmAhICF3yGaTI0EgAB4iDWw566DS+yLfSUvh1McfwsUMhjzNxGM0rxHh6a5Aocgi4FwbWoC4+EDsb1W/Kjwgdjeq35VXdv7zPh8XBAERllyXJJzDO+S6gG7WGtgD5bDWp+wdpyzcbjRrGInMWhvmZdWkHYhBWwOvO9AM/CB2N6p/Kjwgdjeqfyqqz74tklkiRJEVMU8bBiVfwZEZbEaWZmYG3ZU/YG3ppxiDLhzEYgpWO+Z2zJmPLTxgQPJY9dAO/CB2N6p/Kjwgdjeq35VUV3vfgRyXww4kgVmzvw4bxmTJMbXD3GW3R1PVyMjC735g4dFjk8EjxEcbMczsyysyAEAkLw1N7Xs2tqAs3hA7G9Vvyo8JHY3qn8qrW0N7SED4dY5gcNJMCH6OeNol4Vxe1+IfqtUV99JLRsYQgbEtA6uTxFyFRYJzc3Y6rcaA2IN6At/hI7G9U/lW4GteHnVwSrBgCVJBuLqcpX6wQQfqrbQC5/jaeYf8cdFD/G08w/446KAxsLxZPPy/wBRqZUt2F4snn5f6jUwcnqtfym3+1AQ9sY8QRGQoz5bdFBdjc20pTJvMcwC4aUjrJWx0F2AB5kU9u/yV9Y+zR0/kr6x9mgFWG27nDngTARhibqBfJlsqi+pN+XVlN/Lpbb78OSQQMAGVVBvdroHLGwOlzlHO5tyvo76fyV9Y+zR0/kr6x9mgEZ3nABvh57gkGyXvl55dbnXq0NtfJWW3gKqrHDyWYO1lsSMrhVv1Etqe7tp30/kr6x9mjp9i+sfZoBRiNtss3DEDsABaw6V2y9oygDMdc3+VuzXTht5+I0arh5gXAPSXKFDOE6R6jY5reSnvT+SvrH2aOn2L6x9mgEh3lGZwMPOQrMC2QW6OubUgkHtr028GVEZoJLtEJCAOWY2y621HM9mnbTnp9i+sfZo6fYvrH2aAUYreJUcK0E2q5s3Dva5A1760LvOwzFsNKABfQXuRIY7HlbQBvqPe+6fyV9Y+zR0/kr6x9mgFGI27ljRhh5SXLKqZRcZTl6Vj0bk37bAnqtWJtuOjopgYkoGOW5N2GgGmWwYgEkjrpx0+xfWPs0dP5K+sfZoBAm84Yqq4aa7m1mSwHTCXY9XM+XT01Ii2+GnMJhe/EyI1tCBfM2uoAsfQU+UKb9P5K+sfZos/wAlfWPs0AjbeFlJvAxUFwcgJcZTbpKVAueehOlYbeawYnDzWUBvFGpNuWuup1I5U9u/yV9Y+zR0/kr6x9mgM4VAFGVct+llsBq2pvbruTet1abv8lfWPs1tFAL3+Np5h/xx0UP8bTzD/jjooDGwvFk8/L/UamLMBzpdsPxJPPy/1Gqke6ph5GmwxljmlwSg8VIr3zdRNuX+WxPYeV6vCOqVFMk9MbOkXovXL93nwy4TG+9kjl+GW4EzEcMAEMwHfqOu1Z3H29Ph9mvPOA+HRSYjmJlZy5XK1zoLmwq7wunRms6tJnT70XrmuC39xCvA2JGGMM7BbRSXkjzci4ufTUubejHSY3FYXCxQtwSLO5IAFgelrqSTYDSo2ZE78S+yzKoJZgoHMk2HeayjggEEEHUEcvRXL9t7xvjNl46OeMRzwMiSKPFPwii4vy1Br3svenF4bwBJoYxhp+HEhBJk1yrmOthzBtblU7MqI31Z0+9YvXP9sb6znEzQ4TwZRBo7Yh8udutUFx5RetWP90GTwCDFQxrnefgOjXIBCsxCkdtlt9dRsz4E78OJ0W9F6o2yN58WMeuExkUacVC8ZQk2sC1mN9eRHIV592Mf4AeeT7mqFjepRfUl5Vpcl0L3es1w3aOHwUBgbZU0jYoyKMqktcHnfojrt212+ImwvztrTJj00MeXXZ6vWFkB5EVRfdM2hLfC4SJzH4VKEdxocpKpYelr+jy16wXuaYaGSKSGSZHRgWYN49uYOml/J5aKC023zDyNyqK5F5vReqLjN5sZPiJodnxRMuHOWSSUmxbrVbEW66hz7+zeCGdYlDwTCLExm5sDpmQg6a6a9dSsUmHmijo16L1TsZvY3hqwxZTAuH8Jmk1JC2LALY25ZfWqvj3RMTk8JyYbwfNbg8T/ABGW+Uta/wBfV/LWiwzYeaCOo5qzVOwm9TeHNBLkELwDEQSC4JW2Y3ubHQNy7Kl7ibbmxsDTyqqq0jCIAEHKul2udTfT0VVwklbJWRN0ho/xtPMP+OOih/jaeYf8cdFUNA2H4knn5f6jUr3m2djnkSTB4hUyqVMLrdGv/mJHX/fWaabD8WTz8v8AUamNSnTsrJWqKPu/uhOsmJxGKePi4iJocsS2VQ1rnynRaj7E3MxIwc2CxMkfBK2iKAlgxbPna45XtpXQKKvuyKbMTnWxtzMQkkSyxYAxxkXcQKZXA5XJAseu9+fbS7CwYttrbRODdFdctxICUYEDs5EGurVgCrLM7ZDwLuc+j3Fm8CxaPIjYnFuru2oQWcPblf5XV2VO2zupLNHs5VZAcJJG0lybEJkvl0/7Tzq6UVXdldk7Uao57tnciUYqWfDJhZVnOZo8TGGyt1shseZufTW7a+5ksuDw0CcBXjnE0hROEjWDA2VR42o18lXyim7LgNmPErGP3fkfaWHxYK8OKNkYG+Ylgw00t1ivW/2wZMdhRDEVDcRXu1wLLfsB7astFV1ytPsW21TXcpO1tzmWfD4nAiOKSLSRbZUdba+KNDzHLr8lOxh8X4YH4i+C8Oxit0s9ud7cr+WndFHNvmFjS5Fd3z3ZGOjQB+HLE2eKQa2PYfJy7qU4TZW13eMT4qJI42BJjW7OB1NcAa1eKKlZGlRDxpuyi4ndnG4fEzTbPliC4g5njlBsG+Utuetz6al7E3NEWExEMz8STFZmle1hmI0t9R1+vWrfeip3ZUFiimUjcrcxsNFiFxTB3mHDupJtGFyhbkeU9wpPhNwsTFaJVwMkYa4nlgDzZb3ym416xz7q6fRU70uPkjZjS8HKvdRyPJh8PhwwxSDIiohC8OQZcoPIAWGnUCa6RsXZy4eCKFeUaBe7mfSbmphFZqsptxUSY46k5C5/jaeYf8cdFEnxtPMP+OOiqGh496LM2WaZAzFiqstrsbm11J51k7Lb6TP3p7FYoqSA962+kz96exR71t9Jn709iiihAe9bfSZ+9PYo962+kz96exRRQB71t9Jn709ij3rb6TP3p7FFFAHvW30mfvT2KPetvpM/ensUUUAe9bfSZ+9PYo962+kz96exRRQB71t9Jn709ij3rb6TP3p7FFFAHvW30mfvT2KPetvpM/ensUUUAe9bfSZ+9PYo962+kz96exRRQB71t9Jn709ij3rb6TP3p7FFFAHvW30mfvT2KBstvpM/ensUUUBtwuzcj5zJI7ZSozkGwJBNsqjrA7qKKKgsf//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1260246">
            <a:off x="5895955" y="2739932"/>
            <a:ext cx="2655251" cy="215075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06834">
            <a:off x="5514603" y="4255950"/>
            <a:ext cx="2393169" cy="1596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2002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 calcmode="lin" valueType="num">
                                      <p:cBhvr>
                                        <p:cTn id="7" dur="1000" fill="hold"/>
                                        <p:tgtEl>
                                          <p:spTgt spid="4096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6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6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0961">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0961">
                                            <p:txEl>
                                              <p:pRg st="1" end="1"/>
                                            </p:txEl>
                                          </p:spTgt>
                                        </p:tgtEl>
                                        <p:attrNameLst>
                                          <p:attrName>style.visibility</p:attrName>
                                        </p:attrNameLst>
                                      </p:cBhvr>
                                      <p:to>
                                        <p:strVal val="visible"/>
                                      </p:to>
                                    </p:set>
                                    <p:anim calcmode="lin" valueType="num">
                                      <p:cBhvr>
                                        <p:cTn id="13" dur="1000" fill="hold"/>
                                        <p:tgtEl>
                                          <p:spTgt spid="4096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096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096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0961">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0961">
                                            <p:txEl>
                                              <p:pRg st="2" end="2"/>
                                            </p:txEl>
                                          </p:spTgt>
                                        </p:tgtEl>
                                        <p:attrNameLst>
                                          <p:attrName>style.visibility</p:attrName>
                                        </p:attrNameLst>
                                      </p:cBhvr>
                                      <p:to>
                                        <p:strVal val="visible"/>
                                      </p:to>
                                    </p:set>
                                    <p:anim calcmode="lin" valueType="num">
                                      <p:cBhvr>
                                        <p:cTn id="19" dur="1000" fill="hold"/>
                                        <p:tgtEl>
                                          <p:spTgt spid="4096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096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096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0961">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0961">
                                            <p:txEl>
                                              <p:pRg st="3" end="3"/>
                                            </p:txEl>
                                          </p:spTgt>
                                        </p:tgtEl>
                                        <p:attrNameLst>
                                          <p:attrName>style.visibility</p:attrName>
                                        </p:attrNameLst>
                                      </p:cBhvr>
                                      <p:to>
                                        <p:strVal val="visible"/>
                                      </p:to>
                                    </p:set>
                                    <p:anim calcmode="lin" valueType="num">
                                      <p:cBhvr>
                                        <p:cTn id="25" dur="1000" fill="hold"/>
                                        <p:tgtEl>
                                          <p:spTgt spid="4096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096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0961">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0961">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0961">
                                            <p:txEl>
                                              <p:pRg st="4" end="4"/>
                                            </p:txEl>
                                          </p:spTgt>
                                        </p:tgtEl>
                                        <p:attrNameLst>
                                          <p:attrName>style.visibility</p:attrName>
                                        </p:attrNameLst>
                                      </p:cBhvr>
                                      <p:to>
                                        <p:strVal val="visible"/>
                                      </p:to>
                                    </p:set>
                                    <p:anim calcmode="lin" valueType="num">
                                      <p:cBhvr>
                                        <p:cTn id="31" dur="1000" fill="hold"/>
                                        <p:tgtEl>
                                          <p:spTgt spid="4096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096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0961">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096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0961">
                                            <p:txEl>
                                              <p:pRg st="5" end="5"/>
                                            </p:txEl>
                                          </p:spTgt>
                                        </p:tgtEl>
                                        <p:attrNameLst>
                                          <p:attrName>style.visibility</p:attrName>
                                        </p:attrNameLst>
                                      </p:cBhvr>
                                      <p:to>
                                        <p:strVal val="visible"/>
                                      </p:to>
                                    </p:set>
                                    <p:anim calcmode="lin" valueType="num">
                                      <p:cBhvr>
                                        <p:cTn id="39" dur="1000" fill="hold"/>
                                        <p:tgtEl>
                                          <p:spTgt spid="40961">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0961">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0961">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40961">
                                            <p:txEl>
                                              <p:pRg st="5" end="5"/>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0961">
                                            <p:txEl>
                                              <p:pRg st="6" end="6"/>
                                            </p:txEl>
                                          </p:spTgt>
                                        </p:tgtEl>
                                        <p:attrNameLst>
                                          <p:attrName>style.visibility</p:attrName>
                                        </p:attrNameLst>
                                      </p:cBhvr>
                                      <p:to>
                                        <p:strVal val="visible"/>
                                      </p:to>
                                    </p:set>
                                    <p:anim calcmode="lin" valueType="num">
                                      <p:cBhvr>
                                        <p:cTn id="45" dur="1000" fill="hold"/>
                                        <p:tgtEl>
                                          <p:spTgt spid="40961">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40961">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40961">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40961">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0961">
                                            <p:txEl>
                                              <p:pRg st="7" end="7"/>
                                            </p:txEl>
                                          </p:spTgt>
                                        </p:tgtEl>
                                        <p:attrNameLst>
                                          <p:attrName>style.visibility</p:attrName>
                                        </p:attrNameLst>
                                      </p:cBhvr>
                                      <p:to>
                                        <p:strVal val="visible"/>
                                      </p:to>
                                    </p:set>
                                    <p:anim calcmode="lin" valueType="num">
                                      <p:cBhvr>
                                        <p:cTn id="53" dur="1000" fill="hold"/>
                                        <p:tgtEl>
                                          <p:spTgt spid="40961">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40961">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40961">
                                            <p:txEl>
                                              <p:pRg st="7" end="7"/>
                                            </p:txEl>
                                          </p:spTgt>
                                        </p:tgtEl>
                                        <p:attrNameLst>
                                          <p:attrName>style.rotation</p:attrName>
                                        </p:attrNameLst>
                                      </p:cBhvr>
                                      <p:tavLst>
                                        <p:tav tm="0">
                                          <p:val>
                                            <p:fltVal val="90"/>
                                          </p:val>
                                        </p:tav>
                                        <p:tav tm="100000">
                                          <p:val>
                                            <p:fltVal val="0"/>
                                          </p:val>
                                        </p:tav>
                                      </p:tavLst>
                                    </p:anim>
                                    <p:animEffect transition="in" filter="fade">
                                      <p:cBhvr>
                                        <p:cTn id="56" dur="1000"/>
                                        <p:tgtEl>
                                          <p:spTgt spid="40961">
                                            <p:txEl>
                                              <p:pRg st="7" end="7"/>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0961">
                                            <p:txEl>
                                              <p:pRg st="8" end="8"/>
                                            </p:txEl>
                                          </p:spTgt>
                                        </p:tgtEl>
                                        <p:attrNameLst>
                                          <p:attrName>style.visibility</p:attrName>
                                        </p:attrNameLst>
                                      </p:cBhvr>
                                      <p:to>
                                        <p:strVal val="visible"/>
                                      </p:to>
                                    </p:set>
                                    <p:anim calcmode="lin" valueType="num">
                                      <p:cBhvr>
                                        <p:cTn id="59" dur="1000" fill="hold"/>
                                        <p:tgtEl>
                                          <p:spTgt spid="40961">
                                            <p:txEl>
                                              <p:pRg st="8" end="8"/>
                                            </p:txEl>
                                          </p:spTgt>
                                        </p:tgtEl>
                                        <p:attrNameLst>
                                          <p:attrName>ppt_w</p:attrName>
                                        </p:attrNameLst>
                                      </p:cBhvr>
                                      <p:tavLst>
                                        <p:tav tm="0">
                                          <p:val>
                                            <p:fltVal val="0"/>
                                          </p:val>
                                        </p:tav>
                                        <p:tav tm="100000">
                                          <p:val>
                                            <p:strVal val="#ppt_w"/>
                                          </p:val>
                                        </p:tav>
                                      </p:tavLst>
                                    </p:anim>
                                    <p:anim calcmode="lin" valueType="num">
                                      <p:cBhvr>
                                        <p:cTn id="60" dur="1000" fill="hold"/>
                                        <p:tgtEl>
                                          <p:spTgt spid="40961">
                                            <p:txEl>
                                              <p:pRg st="8" end="8"/>
                                            </p:txEl>
                                          </p:spTgt>
                                        </p:tgtEl>
                                        <p:attrNameLst>
                                          <p:attrName>ppt_h</p:attrName>
                                        </p:attrNameLst>
                                      </p:cBhvr>
                                      <p:tavLst>
                                        <p:tav tm="0">
                                          <p:val>
                                            <p:fltVal val="0"/>
                                          </p:val>
                                        </p:tav>
                                        <p:tav tm="100000">
                                          <p:val>
                                            <p:strVal val="#ppt_h"/>
                                          </p:val>
                                        </p:tav>
                                      </p:tavLst>
                                    </p:anim>
                                    <p:anim calcmode="lin" valueType="num">
                                      <p:cBhvr>
                                        <p:cTn id="61" dur="1000" fill="hold"/>
                                        <p:tgtEl>
                                          <p:spTgt spid="40961">
                                            <p:txEl>
                                              <p:pRg st="8" end="8"/>
                                            </p:txEl>
                                          </p:spTgt>
                                        </p:tgtEl>
                                        <p:attrNameLst>
                                          <p:attrName>style.rotation</p:attrName>
                                        </p:attrNameLst>
                                      </p:cBhvr>
                                      <p:tavLst>
                                        <p:tav tm="0">
                                          <p:val>
                                            <p:fltVal val="90"/>
                                          </p:val>
                                        </p:tav>
                                        <p:tav tm="100000">
                                          <p:val>
                                            <p:fltVal val="0"/>
                                          </p:val>
                                        </p:tav>
                                      </p:tavLst>
                                    </p:anim>
                                    <p:animEffect transition="in" filter="fade">
                                      <p:cBhvr>
                                        <p:cTn id="62" dur="1000"/>
                                        <p:tgtEl>
                                          <p:spTgt spid="40961">
                                            <p:txEl>
                                              <p:pRg st="8" end="8"/>
                                            </p:txEl>
                                          </p:spTgt>
                                        </p:tgtEl>
                                      </p:cBhvr>
                                    </p:animEffect>
                                  </p:childTnLst>
                                </p:cTn>
                              </p:par>
                              <p:par>
                                <p:cTn id="63" presetID="42"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1000" fill="hold"/>
                                        <p:tgtEl>
                                          <p:spTgt spid="10"/>
                                        </p:tgtEl>
                                        <p:attrNameLst>
                                          <p:attrName>ppt_w</p:attrName>
                                        </p:attrNameLst>
                                      </p:cBhvr>
                                      <p:tavLst>
                                        <p:tav tm="0">
                                          <p:val>
                                            <p:fltVal val="0"/>
                                          </p:val>
                                        </p:tav>
                                        <p:tav tm="100000">
                                          <p:val>
                                            <p:strVal val="#ppt_w"/>
                                          </p:val>
                                        </p:tav>
                                      </p:tavLst>
                                    </p:anim>
                                    <p:anim calcmode="lin" valueType="num">
                                      <p:cBhvr>
                                        <p:cTn id="71" dur="1000" fill="hold"/>
                                        <p:tgtEl>
                                          <p:spTgt spid="10"/>
                                        </p:tgtEl>
                                        <p:attrNameLst>
                                          <p:attrName>ppt_h</p:attrName>
                                        </p:attrNameLst>
                                      </p:cBhvr>
                                      <p:tavLst>
                                        <p:tav tm="0">
                                          <p:val>
                                            <p:fltVal val="0"/>
                                          </p:val>
                                        </p:tav>
                                        <p:tav tm="100000">
                                          <p:val>
                                            <p:strVal val="#ppt_h"/>
                                          </p:val>
                                        </p:tav>
                                      </p:tavLst>
                                    </p:anim>
                                    <p:anim calcmode="lin" valueType="num">
                                      <p:cBhvr>
                                        <p:cTn id="72" dur="1000" fill="hold"/>
                                        <p:tgtEl>
                                          <p:spTgt spid="10"/>
                                        </p:tgtEl>
                                        <p:attrNameLst>
                                          <p:attrName>style.rotation</p:attrName>
                                        </p:attrNameLst>
                                      </p:cBhvr>
                                      <p:tavLst>
                                        <p:tav tm="0">
                                          <p:val>
                                            <p:fltVal val="90"/>
                                          </p:val>
                                        </p:tav>
                                        <p:tav tm="100000">
                                          <p:val>
                                            <p:fltVal val="0"/>
                                          </p:val>
                                        </p:tav>
                                      </p:tavLst>
                                    </p:anim>
                                    <p:animEffect transition="in" filter="fade">
                                      <p:cBhvr>
                                        <p:cTn id="73" dur="1000"/>
                                        <p:tgtEl>
                                          <p:spTgt spid="10"/>
                                        </p:tgtEl>
                                      </p:cBhvr>
                                    </p:animEffect>
                                  </p:childTnLst>
                                </p:cTn>
                              </p:par>
                              <p:par>
                                <p:cTn id="74" presetID="14" presetClass="entr" presetSubtype="10" fill="hold" nodeType="with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randombar(horizontal)">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763</Words>
  <Application>Microsoft Macintosh PowerPoint</Application>
  <PresentationFormat>On-screen Show (4:3)</PresentationFormat>
  <Paragraphs>141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Basis</vt:lpstr>
      <vt:lpstr>A View from the Dean of Students office:  Can we Develop Leadership without Wellbeing? </vt:lpstr>
      <vt:lpstr>An Evolving Student Pipeline</vt:lpstr>
      <vt:lpstr>Law School Assaults Identity</vt:lpstr>
      <vt:lpstr>External Factors Exacerbate the Problem</vt:lpstr>
      <vt:lpstr>Is It Any Wonder …? </vt:lpstr>
      <vt:lpstr>Pessimism Appears to Help!</vt:lpstr>
      <vt:lpstr>The Antidote …</vt:lpstr>
      <vt:lpstr>Curricular and Co-Curricular Partners in Leadership Development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2017-05-10T17:58:11Z</dcterms:created>
  <dcterms:modified xsi:type="dcterms:W3CDTF">2018-03-23T14:14:11Z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