
<file path=[Content_Types].xml><?xml version="1.0" encoding="utf-8"?>
<Types xmlns="http://schemas.openxmlformats.org/package/2006/content-types">
  <Default Extension="bin" ContentType="image/jp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95" r:id="rId3"/>
    <p:sldId id="392" r:id="rId4"/>
    <p:sldId id="404" r:id="rId5"/>
    <p:sldId id="370" r:id="rId6"/>
    <p:sldId id="372" r:id="rId7"/>
    <p:sldId id="371" r:id="rId8"/>
    <p:sldId id="406" r:id="rId9"/>
    <p:sldId id="296" r:id="rId10"/>
    <p:sldId id="397" r:id="rId11"/>
    <p:sldId id="398" r:id="rId12"/>
    <p:sldId id="399" r:id="rId13"/>
    <p:sldId id="401" r:id="rId14"/>
    <p:sldId id="400" r:id="rId15"/>
    <p:sldId id="403" r:id="rId16"/>
    <p:sldId id="309" r:id="rId17"/>
    <p:sldId id="402" r:id="rId18"/>
    <p:sldId id="374" r:id="rId19"/>
    <p:sldId id="375" r:id="rId20"/>
    <p:sldId id="377" r:id="rId21"/>
    <p:sldId id="396" r:id="rId22"/>
    <p:sldId id="394" r:id="rId23"/>
    <p:sldId id="379" r:id="rId24"/>
    <p:sldId id="380" r:id="rId25"/>
    <p:sldId id="381" r:id="rId26"/>
    <p:sldId id="382" r:id="rId27"/>
    <p:sldId id="383" r:id="rId28"/>
    <p:sldId id="340" r:id="rId29"/>
    <p:sldId id="342" r:id="rId30"/>
    <p:sldId id="407" r:id="rId31"/>
    <p:sldId id="345" r:id="rId32"/>
    <p:sldId id="348" r:id="rId33"/>
    <p:sldId id="351" r:id="rId34"/>
    <p:sldId id="354" r:id="rId35"/>
    <p:sldId id="408" r:id="rId36"/>
    <p:sldId id="357" r:id="rId37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/>
    <p:restoredTop sz="93089"/>
  </p:normalViewPr>
  <p:slideViewPr>
    <p:cSldViewPr>
      <p:cViewPr varScale="1">
        <p:scale>
          <a:sx n="103" d="100"/>
          <a:sy n="103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85F6-1ED5-45A6-94B2-EEF3BC0F9FE3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20" y="114300"/>
            <a:ext cx="8154578" cy="5715000"/>
          </a:xfrm>
          <a:prstGeom prst="rect">
            <a:avLst/>
          </a:prstGeom>
        </p:spPr>
      </p:pic>
      <p:sp>
        <p:nvSpPr>
          <p:cNvPr id="259" name="Title"/>
          <p:cNvSpPr txBox="1"/>
          <p:nvPr/>
        </p:nvSpPr>
        <p:spPr>
          <a:xfrm>
            <a:off x="152400" y="114300"/>
            <a:ext cx="7391400" cy="1323439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Nina Compressed"/>
              </a:rPr>
              <a:t>Leading Law Schools: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na Compressed"/>
              </a:rPr>
              <a:t>Power, Persuasion &amp; Progress</a:t>
            </a:r>
            <a:endParaRPr lang="en-US" sz="3200" b="1" i="0" u="none" spc="0" dirty="0" smtClean="0">
              <a:solidFill>
                <a:schemeClr val="bg1"/>
              </a:solidFill>
              <a:latin typeface="Nina Compressed"/>
            </a:endParaRPr>
          </a:p>
        </p:txBody>
      </p:sp>
      <p:sp>
        <p:nvSpPr>
          <p:cNvPr id="260" name="SubTitle"/>
          <p:cNvSpPr txBox="1"/>
          <p:nvPr/>
        </p:nvSpPr>
        <p:spPr>
          <a:xfrm>
            <a:off x="-49159" y="1442027"/>
            <a:ext cx="7794517" cy="1292662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Michael T. </a:t>
            </a:r>
            <a:r>
              <a:rPr lang="en-US" sz="2400" b="1" i="0" u="none" spc="0" dirty="0" err="1" smtClean="0">
                <a:solidFill>
                  <a:srgbClr val="000000"/>
                </a:solidFill>
                <a:latin typeface="Nina Compressed"/>
              </a:rPr>
              <a:t>Colatrella</a:t>
            </a:r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 Jr.</a:t>
            </a:r>
            <a:endParaRPr lang="en-US" sz="2400" b="1" dirty="0">
              <a:solidFill>
                <a:srgbClr val="000000"/>
              </a:solidFill>
              <a:latin typeface="Nina Compressed"/>
            </a:endParaRPr>
          </a:p>
          <a:p>
            <a:pPr algn="ctr"/>
            <a:r>
              <a:rPr lang="en-US" b="1" i="0" u="none" spc="0" dirty="0" smtClean="0">
                <a:solidFill>
                  <a:srgbClr val="000000"/>
                </a:solidFill>
                <a:latin typeface="Nina Compressed"/>
              </a:rPr>
              <a:t>Associate Dean of Academic Affairs &amp; </a:t>
            </a:r>
            <a:r>
              <a:rPr lang="en-US" b="1" dirty="0" smtClean="0">
                <a:solidFill>
                  <a:srgbClr val="000000"/>
                </a:solidFill>
                <a:latin typeface="Nina Compressed"/>
              </a:rPr>
              <a:t>Professor of Law</a:t>
            </a:r>
          </a:p>
          <a:p>
            <a:pPr algn="ctr"/>
            <a:r>
              <a:rPr lang="en-US" b="1" i="0" u="none" spc="0" dirty="0" err="1" smtClean="0">
                <a:solidFill>
                  <a:srgbClr val="000000"/>
                </a:solidFill>
                <a:latin typeface="Nina Compressed"/>
              </a:rPr>
              <a:t>McGeorge</a:t>
            </a:r>
            <a:r>
              <a:rPr lang="en-US" b="1" i="0" u="none" spc="0" dirty="0" smtClean="0">
                <a:solidFill>
                  <a:srgbClr val="000000"/>
                </a:solidFill>
                <a:latin typeface="Nina Compressed"/>
              </a:rPr>
              <a:t> School of Law</a:t>
            </a:r>
          </a:p>
          <a:p>
            <a:pPr algn="ctr"/>
            <a:endParaRPr lang="en-US" b="1" i="0" u="none" spc="0" dirty="0" smtClean="0">
              <a:solidFill>
                <a:srgbClr val="000000"/>
              </a:solidFill>
              <a:latin typeface="Nina Compres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Box 1"/>
          <p:cNvSpPr txBox="1"/>
          <p:nvPr/>
        </p:nvSpPr>
        <p:spPr>
          <a:xfrm>
            <a:off x="533400" y="342900"/>
            <a:ext cx="6315075" cy="600164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3300" dirty="0">
                <a:solidFill>
                  <a:srgbClr val="000000"/>
                </a:solidFill>
                <a:latin typeface="Nina Compressed"/>
              </a:rPr>
              <a:t>	</a:t>
            </a:r>
            <a:r>
              <a:rPr lang="en-US" sz="3300" b="0" i="0" u="none" spc="0" dirty="0" smtClean="0">
                <a:solidFill>
                  <a:srgbClr val="000000"/>
                </a:solidFill>
                <a:latin typeface="Nina Compressed"/>
              </a:rPr>
              <a:t>Types of Leadership Power</a:t>
            </a:r>
          </a:p>
        </p:txBody>
      </p:sp>
      <p:sp>
        <p:nvSpPr>
          <p:cNvPr id="302" name="TextBox 6"/>
          <p:cNvSpPr txBox="1"/>
          <p:nvPr/>
        </p:nvSpPr>
        <p:spPr>
          <a:xfrm>
            <a:off x="838200" y="1589896"/>
            <a:ext cx="3238500" cy="92333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5400" b="0" i="0" u="none" spc="0" dirty="0" smtClean="0">
                <a:solidFill>
                  <a:srgbClr val="000000"/>
                </a:solidFill>
                <a:latin typeface="Nina Compressed"/>
              </a:rPr>
              <a:t>Expert</a:t>
            </a:r>
          </a:p>
        </p:txBody>
      </p:sp>
      <p:sp>
        <p:nvSpPr>
          <p:cNvPr id="303" name="TextBox 7"/>
          <p:cNvSpPr txBox="1"/>
          <p:nvPr/>
        </p:nvSpPr>
        <p:spPr>
          <a:xfrm>
            <a:off x="3839975" y="2781300"/>
            <a:ext cx="2857500" cy="92333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5400" b="0" i="0" u="none" spc="0" dirty="0" smtClean="0">
                <a:solidFill>
                  <a:srgbClr val="000000"/>
                </a:solidFill>
                <a:latin typeface="Nina Compressed"/>
              </a:rPr>
              <a:t>Referent</a:t>
            </a:r>
          </a:p>
        </p:txBody>
      </p:sp>
      <p:sp>
        <p:nvSpPr>
          <p:cNvPr id="304" name="TextBox 8"/>
          <p:cNvSpPr txBox="1"/>
          <p:nvPr/>
        </p:nvSpPr>
        <p:spPr>
          <a:xfrm>
            <a:off x="704850" y="5257800"/>
            <a:ext cx="2857500" cy="19050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200" b="0" i="0" u="none" spc="0" dirty="0" smtClean="0">
                <a:solidFill>
                  <a:srgbClr val="000000"/>
                </a:solidFill>
                <a:latin typeface="Nina Compressed"/>
              </a:rPr>
              <a:t>John French and Bertram Raven 1959</a:t>
            </a:r>
          </a:p>
        </p:txBody>
      </p:sp>
    </p:spTree>
    <p:extLst>
      <p:ext uri="{BB962C8B-B14F-4D97-AF65-F5344CB8AC3E}">
        <p14:creationId xmlns:p14="http://schemas.microsoft.com/office/powerpoint/2010/main" val="11489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2500"/>
            <a:ext cx="6917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purpose of law school is  . . 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476500"/>
            <a:ext cx="4825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Education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489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2500"/>
            <a:ext cx="721268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Law school deans have very </a:t>
            </a:r>
          </a:p>
          <a:p>
            <a:r>
              <a:rPr lang="en-US" sz="4400" dirty="0" smtClean="0"/>
              <a:t>little concrete power over</a:t>
            </a:r>
          </a:p>
          <a:p>
            <a:r>
              <a:rPr lang="en-US" sz="6000" b="1" dirty="0" smtClean="0"/>
              <a:t>how law students are </a:t>
            </a:r>
          </a:p>
          <a:p>
            <a:r>
              <a:rPr lang="en-US" sz="6000" b="1" dirty="0"/>
              <a:t>e</a:t>
            </a:r>
            <a:r>
              <a:rPr lang="en-US" sz="6000" b="1" dirty="0" smtClean="0"/>
              <a:t>ducated.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896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"/>
            <a:ext cx="4267200" cy="5696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181100"/>
            <a:ext cx="27608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“What are</a:t>
            </a:r>
          </a:p>
          <a:p>
            <a:r>
              <a:rPr lang="en-US" sz="4800" dirty="0" smtClean="0"/>
              <a:t> you </a:t>
            </a:r>
          </a:p>
          <a:p>
            <a:r>
              <a:rPr lang="en-US" sz="4800" dirty="0" smtClean="0"/>
              <a:t>prepared </a:t>
            </a:r>
          </a:p>
          <a:p>
            <a:r>
              <a:rPr lang="en-US" sz="4800" dirty="0" smtClean="0"/>
              <a:t>to do?”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43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35" y="1698530"/>
            <a:ext cx="6641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Communicate clear learning objectives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9870" y="2552700"/>
            <a:ext cx="57082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Deliver effective lessons through </a:t>
            </a:r>
          </a:p>
          <a:p>
            <a:r>
              <a:rPr lang="en-US" sz="3200" dirty="0" smtClean="0"/>
              <a:t>modeling and guided practice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3952" y="3923966"/>
            <a:ext cx="5776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Check for understanding through </a:t>
            </a:r>
          </a:p>
          <a:p>
            <a:r>
              <a:rPr lang="en-US" sz="3200" dirty="0"/>
              <a:t>frequent </a:t>
            </a:r>
            <a:r>
              <a:rPr lang="en-US" sz="3200" dirty="0" smtClean="0"/>
              <a:t>formative assessment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9870" y="203937"/>
            <a:ext cx="6599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Example: Recipe for Superior Instruction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219700"/>
            <a:ext cx="276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Mike </a:t>
            </a:r>
            <a:r>
              <a:rPr lang="en-US" dirty="0" err="1" smtClean="0"/>
              <a:t>Schmoker</a:t>
            </a:r>
            <a:r>
              <a:rPr lang="en-US" dirty="0" smtClean="0"/>
              <a:t>, </a:t>
            </a:r>
            <a:r>
              <a:rPr lang="en-US" i="1" dirty="0" smtClean="0"/>
              <a:t>Focus </a:t>
            </a:r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715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Using hard power to force faculty to adopt certain policies is usually not to a dean’s advantage because it does not foster </a:t>
            </a:r>
            <a:r>
              <a:rPr lang="en-US" sz="6000" b="1" dirty="0" smtClean="0"/>
              <a:t>“psychological investment” </a:t>
            </a:r>
            <a:r>
              <a:rPr lang="en-US" sz="3600" dirty="0" smtClean="0"/>
              <a:t>in the initiative or policy.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6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Key to Leadersh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725" y="0"/>
            <a:ext cx="8562975" cy="5715000"/>
          </a:xfrm>
          <a:prstGeom prst="rect">
            <a:avLst/>
          </a:prstGeom>
          <a:effectLst/>
        </p:spPr>
      </p:pic>
      <p:sp>
        <p:nvSpPr>
          <p:cNvPr id="311" name="TextBox 1"/>
          <p:cNvSpPr txBox="1"/>
          <p:nvPr/>
        </p:nvSpPr>
        <p:spPr>
          <a:xfrm>
            <a:off x="2819400" y="2933700"/>
            <a:ext cx="4457700" cy="203132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3300" b="0" i="0" u="none" spc="0" dirty="0" smtClean="0">
                <a:solidFill>
                  <a:srgbClr val="000000"/>
                </a:solidFill>
                <a:latin typeface="Nina Compressed"/>
              </a:rPr>
              <a:t>The Key to Leadership in academia is the ability to </a:t>
            </a:r>
            <a:r>
              <a:rPr lang="en-US" sz="6000" b="0" i="0" u="none" spc="0" dirty="0" smtClean="0">
                <a:solidFill>
                  <a:srgbClr val="000000"/>
                </a:solidFill>
                <a:latin typeface="Nina Compressed"/>
              </a:rPr>
              <a:t>influence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04900"/>
            <a:ext cx="686976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People not only matter in </a:t>
            </a:r>
          </a:p>
          <a:p>
            <a:r>
              <a:rPr lang="en-US" sz="4400" dirty="0" smtClean="0"/>
              <a:t>educational organizations. . . </a:t>
            </a:r>
          </a:p>
          <a:p>
            <a:r>
              <a:rPr lang="en-US" sz="4400" dirty="0" smtClean="0"/>
              <a:t>they </a:t>
            </a:r>
            <a:r>
              <a:rPr lang="en-US" sz="6000" dirty="0" smtClean="0"/>
              <a:t>matter the most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3447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620000" cy="2959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686300"/>
            <a:ext cx="36770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Dacher</a:t>
            </a:r>
            <a:r>
              <a:rPr lang="en-US" sz="2800" dirty="0" smtClean="0"/>
              <a:t> </a:t>
            </a:r>
            <a:r>
              <a:rPr lang="en-US" sz="2800" dirty="0" err="1" smtClean="0"/>
              <a:t>Keltner</a:t>
            </a:r>
            <a:r>
              <a:rPr lang="en-US" sz="2800" dirty="0" smtClean="0"/>
              <a:t>, </a:t>
            </a:r>
            <a:r>
              <a:rPr lang="en-US" sz="2800" dirty="0" err="1" smtClean="0"/>
              <a:t>Ph.D</a:t>
            </a:r>
            <a:endParaRPr lang="en-US" sz="2800" dirty="0" smtClean="0"/>
          </a:p>
          <a:p>
            <a:r>
              <a:rPr lang="en-US" dirty="0" smtClean="0"/>
              <a:t>Professor, UC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33500"/>
            <a:ext cx="5764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“Power is about making a</a:t>
            </a:r>
          </a:p>
          <a:p>
            <a:r>
              <a:rPr lang="en-US" sz="4000" dirty="0" smtClean="0"/>
              <a:t>difference in the world by </a:t>
            </a:r>
          </a:p>
          <a:p>
            <a:r>
              <a:rPr lang="en-US" sz="4000" dirty="0" smtClean="0"/>
              <a:t>influencing others.”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608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98" y="-62753"/>
            <a:ext cx="7713598" cy="5777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4229100"/>
            <a:ext cx="516013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Leadership is a form of </a:t>
            </a:r>
          </a:p>
          <a:p>
            <a:r>
              <a:rPr lang="en-US" sz="5400" b="1" dirty="0" smtClean="0"/>
              <a:t>Social Interaction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544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409700"/>
            <a:ext cx="56453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People are “empowered,” </a:t>
            </a:r>
          </a:p>
          <a:p>
            <a:r>
              <a:rPr lang="en-US" sz="4000" dirty="0" smtClean="0"/>
              <a:t>not powerful.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389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62570"/>
            <a:ext cx="6831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ower comes from </a:t>
            </a:r>
            <a:r>
              <a:rPr lang="en-US" sz="3600" b="1" dirty="0" smtClean="0"/>
              <a:t>advancing others </a:t>
            </a:r>
            <a:r>
              <a:rPr lang="en-US" sz="2400" b="1" dirty="0" smtClean="0"/>
              <a:t>in the </a:t>
            </a:r>
          </a:p>
          <a:p>
            <a:r>
              <a:rPr lang="en-US" sz="2400" b="1" dirty="0" smtClean="0"/>
              <a:t>social networks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8023" y="2095500"/>
            <a:ext cx="6097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Groups give power to those who </a:t>
            </a:r>
            <a:r>
              <a:rPr lang="en-US" sz="3600" b="1" dirty="0" smtClean="0"/>
              <a:t>advance </a:t>
            </a:r>
          </a:p>
          <a:p>
            <a:r>
              <a:rPr lang="en-US" sz="3600" b="1" dirty="0" smtClean="0"/>
              <a:t>the greater good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813096"/>
            <a:ext cx="53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Groups construct </a:t>
            </a:r>
            <a:r>
              <a:rPr lang="en-US" sz="3600" b="1" dirty="0" smtClean="0"/>
              <a:t>reputations</a:t>
            </a:r>
            <a:r>
              <a:rPr lang="en-US" sz="2400" b="1" dirty="0" smtClean="0"/>
              <a:t> that </a:t>
            </a:r>
          </a:p>
          <a:p>
            <a:r>
              <a:rPr lang="en-US" sz="2400" b="1" dirty="0"/>
              <a:t>d</a:t>
            </a:r>
            <a:r>
              <a:rPr lang="en-US" sz="2400" b="1" dirty="0" smtClean="0"/>
              <a:t>etermine the capacity to influence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9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09700"/>
            <a:ext cx="5784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Big </a:t>
            </a:r>
            <a:r>
              <a:rPr lang="en-US" sz="4800" b="1" dirty="0"/>
              <a:t>Five Social </a:t>
            </a:r>
            <a:endParaRPr lang="en-US" sz="4800" b="1" dirty="0" smtClean="0"/>
          </a:p>
          <a:p>
            <a:r>
              <a:rPr lang="en-US" sz="4800" b="1" dirty="0" smtClean="0"/>
              <a:t>Tendencies</a:t>
            </a:r>
            <a:r>
              <a:rPr lang="en-US" sz="4800" b="1" dirty="0"/>
              <a:t> </a:t>
            </a:r>
            <a:r>
              <a:rPr lang="en-US" sz="4800" b="1" dirty="0" smtClean="0"/>
              <a:t>of </a:t>
            </a:r>
            <a:r>
              <a:rPr lang="en-US" sz="4800" b="1" dirty="0"/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13320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8581808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57" y="876300"/>
            <a:ext cx="3498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Enthusiasm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92971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1454" cy="57127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47700"/>
            <a:ext cx="2747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Kindness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901474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14300"/>
            <a:ext cx="8168534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420" y="419100"/>
            <a:ext cx="5587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Focus </a:t>
            </a:r>
            <a:r>
              <a:rPr lang="en-US" sz="4400" b="1" dirty="0" smtClean="0"/>
              <a:t>on Group Goals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706298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3" y="0"/>
            <a:ext cx="8906494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257300"/>
            <a:ext cx="2896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Calmness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124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114300"/>
            <a:ext cx="85725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90500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Openness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27141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adam-grant-give-and-t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0"/>
            <a:ext cx="3771900" cy="571500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Happy celebrating winning success woman suns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725" y="0"/>
            <a:ext cx="8572499" cy="5715000"/>
          </a:xfrm>
          <a:prstGeom prst="rect">
            <a:avLst/>
          </a:prstGeom>
          <a:effectLst/>
        </p:spPr>
      </p:pic>
      <p:sp>
        <p:nvSpPr>
          <p:cNvPr id="344" name="TextBox 1"/>
          <p:cNvSpPr txBox="1"/>
          <p:nvPr/>
        </p:nvSpPr>
        <p:spPr>
          <a:xfrm>
            <a:off x="228600" y="847725"/>
            <a:ext cx="3924300" cy="281940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3975" b="0" i="0" u="none" spc="0" dirty="0" smtClean="0">
                <a:solidFill>
                  <a:srgbClr val="000000"/>
                </a:solidFill>
                <a:latin typeface="Nina Compressed"/>
              </a:rPr>
              <a:t>Your career success depends significantly on how you interact with other people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554900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9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38300"/>
            <a:ext cx="7047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“Do we claim as much as we can,</a:t>
            </a:r>
          </a:p>
          <a:p>
            <a:r>
              <a:rPr lang="en-US" sz="4000" dirty="0" smtClean="0"/>
              <a:t> or contribute value without </a:t>
            </a:r>
          </a:p>
          <a:p>
            <a:r>
              <a:rPr lang="en-US" sz="4000" dirty="0"/>
              <a:t>w</a:t>
            </a:r>
            <a:r>
              <a:rPr lang="en-US" sz="4000" dirty="0" smtClean="0"/>
              <a:t>orrying about what we receive</a:t>
            </a:r>
          </a:p>
          <a:p>
            <a:r>
              <a:rPr lang="en-US" sz="4000" dirty="0" smtClean="0"/>
              <a:t> in return?”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19100"/>
            <a:ext cx="2294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Choice: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067300"/>
            <a:ext cx="269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Grant, </a:t>
            </a:r>
            <a:r>
              <a:rPr lang="en-US" i="1" dirty="0" smtClean="0"/>
              <a:t>Give and Take </a:t>
            </a:r>
            <a:r>
              <a:rPr lang="en-US" dirty="0" smtClean="0"/>
              <a:t>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15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Box 1"/>
          <p:cNvSpPr txBox="1"/>
          <p:nvPr/>
        </p:nvSpPr>
        <p:spPr>
          <a:xfrm>
            <a:off x="762000" y="495300"/>
            <a:ext cx="2857500" cy="85725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6675" b="0" i="0" u="none" spc="0" dirty="0" smtClean="0">
                <a:solidFill>
                  <a:srgbClr val="000000"/>
                </a:solidFill>
                <a:latin typeface="Nina Compressed"/>
              </a:rPr>
              <a:t>Givers</a:t>
            </a:r>
          </a:p>
        </p:txBody>
      </p:sp>
      <p:sp>
        <p:nvSpPr>
          <p:cNvPr id="347" name="TextBox 2"/>
          <p:cNvSpPr txBox="1"/>
          <p:nvPr/>
        </p:nvSpPr>
        <p:spPr>
          <a:xfrm>
            <a:off x="914400" y="2019300"/>
            <a:ext cx="5876925" cy="1938992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4000" b="0" i="0" u="none" spc="0" dirty="0" smtClean="0">
                <a:solidFill>
                  <a:srgbClr val="000000"/>
                </a:solidFill>
                <a:latin typeface="Nina Compressed"/>
              </a:rPr>
              <a:t>"Pay more attention to what others need from them, then what they need."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Box 1"/>
          <p:cNvSpPr txBox="1"/>
          <p:nvPr/>
        </p:nvSpPr>
        <p:spPr>
          <a:xfrm>
            <a:off x="847725" y="638175"/>
            <a:ext cx="2857500" cy="85725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6675" b="0" i="0" u="none" spc="0" dirty="0" smtClean="0">
                <a:solidFill>
                  <a:srgbClr val="000000"/>
                </a:solidFill>
                <a:latin typeface="Nina Compressed"/>
              </a:rPr>
              <a:t>Takers</a:t>
            </a:r>
          </a:p>
        </p:txBody>
      </p:sp>
      <p:sp>
        <p:nvSpPr>
          <p:cNvPr id="350" name="TextBox 2"/>
          <p:cNvSpPr txBox="1"/>
          <p:nvPr/>
        </p:nvSpPr>
        <p:spPr>
          <a:xfrm>
            <a:off x="847725" y="2781300"/>
            <a:ext cx="6191250" cy="707886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4000" b="0" i="0" u="none" spc="0" dirty="0" smtClean="0">
                <a:solidFill>
                  <a:srgbClr val="000000"/>
                </a:solidFill>
                <a:latin typeface="Nina Compressed"/>
              </a:rPr>
              <a:t>Takers </a:t>
            </a:r>
            <a:r>
              <a:rPr lang="en-US" sz="4000" b="0" i="0" u="none" spc="0" dirty="0" smtClean="0">
                <a:solidFill>
                  <a:srgbClr val="000000"/>
                </a:solidFill>
                <a:latin typeface="Nina Compressed"/>
              </a:rPr>
              <a:t>give strategically</a:t>
            </a:r>
            <a:endParaRPr lang="en-US" sz="4000" b="0" i="0" u="none" spc="0" dirty="0" smtClean="0">
              <a:solidFill>
                <a:srgbClr val="000000"/>
              </a:solidFill>
              <a:latin typeface="Nina Compresse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Box 1"/>
          <p:cNvSpPr txBox="1"/>
          <p:nvPr/>
        </p:nvSpPr>
        <p:spPr>
          <a:xfrm>
            <a:off x="495300" y="390525"/>
            <a:ext cx="3448050" cy="104644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6200" b="0" i="0" u="none" spc="0" dirty="0" smtClean="0">
                <a:solidFill>
                  <a:srgbClr val="000000"/>
                </a:solidFill>
                <a:latin typeface="Nina Compressed"/>
              </a:rPr>
              <a:t>Matchers</a:t>
            </a:r>
          </a:p>
        </p:txBody>
      </p:sp>
      <p:sp>
        <p:nvSpPr>
          <p:cNvPr id="353" name="TextBox 2"/>
          <p:cNvSpPr txBox="1"/>
          <p:nvPr/>
        </p:nvSpPr>
        <p:spPr>
          <a:xfrm>
            <a:off x="495300" y="2247900"/>
            <a:ext cx="6667500" cy="1323439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4000" b="0" i="0" u="none" spc="0" dirty="0" smtClean="0">
                <a:solidFill>
                  <a:srgbClr val="000000"/>
                </a:solidFill>
                <a:latin typeface="Nina Compressed"/>
              </a:rPr>
              <a:t>Try to maintain a balance between what they give and get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winner Businesswom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667500" cy="5715000"/>
          </a:xfrm>
          <a:prstGeom prst="rect">
            <a:avLst/>
          </a:prstGeom>
          <a:effectLst/>
        </p:spPr>
      </p:pic>
      <p:sp>
        <p:nvSpPr>
          <p:cNvPr id="356" name="TextBox 1"/>
          <p:cNvSpPr txBox="1"/>
          <p:nvPr/>
        </p:nvSpPr>
        <p:spPr>
          <a:xfrm>
            <a:off x="381000" y="1485900"/>
            <a:ext cx="6334125" cy="190500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6675" b="0" i="0" u="none" spc="0" dirty="0" smtClean="0">
                <a:solidFill>
                  <a:srgbClr val="000000"/>
                </a:solidFill>
                <a:latin typeface="Nina Compressed"/>
              </a:rPr>
              <a:t>  Givers</a:t>
            </a:r>
          </a:p>
          <a:p>
            <a:pPr algn="l"/>
            <a:r>
              <a:rPr lang="en-US" sz="6675" b="0" i="0" u="none" spc="0" dirty="0" smtClean="0">
                <a:solidFill>
                  <a:srgbClr val="000000"/>
                </a:solidFill>
                <a:latin typeface="Nina Compressed"/>
              </a:rPr>
              <a:t> Succeed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138" y="1485900"/>
            <a:ext cx="66080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Enabling people to do good work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entoring 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haring credit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aking connections for others</a:t>
            </a:r>
          </a:p>
          <a:p>
            <a:r>
              <a:rPr lang="en-US" sz="3600" dirty="0"/>
              <a:t>E</a:t>
            </a:r>
            <a:r>
              <a:rPr lang="en-US" sz="3600" dirty="0" smtClean="0"/>
              <a:t>xpressing gratitude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66700"/>
            <a:ext cx="6258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Giving might include: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69963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Box 1"/>
          <p:cNvSpPr txBox="1"/>
          <p:nvPr/>
        </p:nvSpPr>
        <p:spPr>
          <a:xfrm>
            <a:off x="856129" y="723900"/>
            <a:ext cx="5667375" cy="1523494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4650" b="0" i="0" u="none" spc="0" dirty="0" smtClean="0">
                <a:solidFill>
                  <a:srgbClr val="000000"/>
                </a:solidFill>
                <a:latin typeface="Nina Compressed"/>
              </a:rPr>
              <a:t>The Give and Take Instrument</a:t>
            </a:r>
          </a:p>
        </p:txBody>
      </p:sp>
      <p:sp>
        <p:nvSpPr>
          <p:cNvPr id="359" name="TextBox 2"/>
          <p:cNvSpPr txBox="1"/>
          <p:nvPr/>
        </p:nvSpPr>
        <p:spPr>
          <a:xfrm>
            <a:off x="1143000" y="3162300"/>
            <a:ext cx="5667375" cy="72327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4100" b="0" i="0" u="none" spc="0" dirty="0" smtClean="0">
                <a:solidFill>
                  <a:srgbClr val="000000"/>
                </a:solidFill>
                <a:latin typeface="Nina Compressed"/>
              </a:rPr>
              <a:t>www.giveandtake.com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8" y="266700"/>
            <a:ext cx="725634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choice of law </a:t>
            </a:r>
            <a:r>
              <a:rPr lang="en-US" sz="3200" dirty="0"/>
              <a:t>s</a:t>
            </a:r>
            <a:r>
              <a:rPr lang="en-US" sz="3200" dirty="0" smtClean="0"/>
              <a:t>chool leadership </a:t>
            </a:r>
          </a:p>
          <a:p>
            <a:r>
              <a:rPr lang="en-US" sz="3200" dirty="0"/>
              <a:t>h</a:t>
            </a:r>
            <a:r>
              <a:rPr lang="en-US" sz="3200" dirty="0" smtClean="0"/>
              <a:t>as become an </a:t>
            </a:r>
            <a:r>
              <a:rPr lang="en-US" sz="5400" dirty="0" smtClean="0"/>
              <a:t>existential</a:t>
            </a:r>
            <a:r>
              <a:rPr lang="en-US" sz="3200" dirty="0" smtClean="0"/>
              <a:t> decision </a:t>
            </a:r>
          </a:p>
          <a:p>
            <a:r>
              <a:rPr lang="en-US" sz="3200" dirty="0" smtClean="0"/>
              <a:t>for many law schools.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" y="2394808"/>
            <a:ext cx="5781041" cy="33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04900"/>
            <a:ext cx="541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dirty="0" smtClean="0"/>
              <a:t>“A </a:t>
            </a:r>
            <a:r>
              <a:rPr lang="en-US" sz="4000" dirty="0"/>
              <a:t>Prince must not have any other object or any other thought, nor must he adopt anything as his art but war.”</a:t>
            </a:r>
          </a:p>
        </p:txBody>
      </p:sp>
    </p:spTree>
    <p:extLst>
      <p:ext uri="{BB962C8B-B14F-4D97-AF65-F5344CB8AC3E}">
        <p14:creationId xmlns:p14="http://schemas.microsoft.com/office/powerpoint/2010/main" val="1824798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866900"/>
            <a:ext cx="5062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“It</a:t>
            </a:r>
            <a:r>
              <a:rPr lang="mr-IN" sz="4000" dirty="0" smtClean="0"/>
              <a:t>’</a:t>
            </a:r>
            <a:r>
              <a:rPr lang="en-US" sz="4000" dirty="0" smtClean="0"/>
              <a:t>s better to be feared</a:t>
            </a:r>
          </a:p>
          <a:p>
            <a:r>
              <a:rPr lang="en-US" sz="4000" dirty="0" smtClean="0"/>
              <a:t>than loved.”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469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833" y="191125"/>
            <a:ext cx="563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Role of Leaders in </a:t>
            </a:r>
          </a:p>
          <a:p>
            <a:pPr algn="ctr"/>
            <a:r>
              <a:rPr lang="en-US" sz="3600" b="1" dirty="0" smtClean="0"/>
              <a:t>Educational Institutions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06714"/>
            <a:ext cx="4808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Inspire a shared vision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162300"/>
            <a:ext cx="4345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Enable others to act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476104" y="4457700"/>
            <a:ext cx="3292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Model the way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219700"/>
            <a:ext cx="235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Kouszes</a:t>
            </a:r>
            <a:r>
              <a:rPr lang="en-US" dirty="0" smtClean="0"/>
              <a:t> &amp; Posner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Box 1"/>
          <p:cNvSpPr txBox="1"/>
          <p:nvPr/>
        </p:nvSpPr>
        <p:spPr>
          <a:xfrm>
            <a:off x="704850" y="457200"/>
            <a:ext cx="6315075" cy="44767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3300" b="0" i="0" u="none" spc="0" dirty="0" smtClean="0">
                <a:solidFill>
                  <a:srgbClr val="000000"/>
                </a:solidFill>
                <a:latin typeface="Nina Compressed"/>
              </a:rPr>
              <a:t>Five Types of Leadership Power</a:t>
            </a:r>
          </a:p>
        </p:txBody>
      </p:sp>
      <p:sp>
        <p:nvSpPr>
          <p:cNvPr id="298" name="TextBox 2"/>
          <p:cNvSpPr txBox="1"/>
          <p:nvPr/>
        </p:nvSpPr>
        <p:spPr>
          <a:xfrm>
            <a:off x="723900" y="1438275"/>
            <a:ext cx="1495425" cy="507831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600" b="0" i="0" u="none" spc="0" dirty="0" smtClean="0">
                <a:solidFill>
                  <a:srgbClr val="000000"/>
                </a:solidFill>
                <a:latin typeface="Nina Compressed"/>
              </a:rPr>
              <a:t>Coercive</a:t>
            </a:r>
          </a:p>
        </p:txBody>
      </p:sp>
      <p:sp>
        <p:nvSpPr>
          <p:cNvPr id="299" name="TextBox 3"/>
          <p:cNvSpPr txBox="1"/>
          <p:nvPr/>
        </p:nvSpPr>
        <p:spPr>
          <a:xfrm>
            <a:off x="3028950" y="1476375"/>
            <a:ext cx="4086225" cy="28575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000000"/>
                </a:solidFill>
                <a:latin typeface="Nina Compressed"/>
              </a:rPr>
              <a:t>punishment for noncompliance</a:t>
            </a:r>
          </a:p>
        </p:txBody>
      </p:sp>
      <p:sp>
        <p:nvSpPr>
          <p:cNvPr id="300" name="TextBox 4"/>
          <p:cNvSpPr txBox="1"/>
          <p:nvPr/>
        </p:nvSpPr>
        <p:spPr>
          <a:xfrm>
            <a:off x="761999" y="2219325"/>
            <a:ext cx="1457325" cy="507831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600" b="0" i="0" u="none" spc="0" dirty="0" smtClean="0">
                <a:solidFill>
                  <a:srgbClr val="000000"/>
                </a:solidFill>
                <a:latin typeface="Nina Compressed"/>
              </a:rPr>
              <a:t>Reward</a:t>
            </a:r>
          </a:p>
        </p:txBody>
      </p:sp>
      <p:sp>
        <p:nvSpPr>
          <p:cNvPr id="301" name="TextBox 5"/>
          <p:cNvSpPr txBox="1"/>
          <p:nvPr/>
        </p:nvSpPr>
        <p:spPr>
          <a:xfrm>
            <a:off x="771525" y="2981325"/>
            <a:ext cx="2171700" cy="492443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600" b="0" i="0" u="none" spc="0" dirty="0" smtClean="0">
                <a:solidFill>
                  <a:srgbClr val="000000"/>
                </a:solidFill>
                <a:latin typeface="Nina Compressed"/>
              </a:rPr>
              <a:t>Legitimate</a:t>
            </a:r>
          </a:p>
        </p:txBody>
      </p:sp>
      <p:sp>
        <p:nvSpPr>
          <p:cNvPr id="302" name="TextBox 6"/>
          <p:cNvSpPr txBox="1"/>
          <p:nvPr/>
        </p:nvSpPr>
        <p:spPr>
          <a:xfrm>
            <a:off x="800100" y="4029075"/>
            <a:ext cx="1419225" cy="492443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600" b="0" i="0" u="none" spc="0" dirty="0" smtClean="0">
                <a:solidFill>
                  <a:srgbClr val="000000"/>
                </a:solidFill>
                <a:latin typeface="Nina Compressed"/>
              </a:rPr>
              <a:t>Expert</a:t>
            </a:r>
          </a:p>
        </p:txBody>
      </p:sp>
      <p:sp>
        <p:nvSpPr>
          <p:cNvPr id="303" name="TextBox 7"/>
          <p:cNvSpPr txBox="1"/>
          <p:nvPr/>
        </p:nvSpPr>
        <p:spPr>
          <a:xfrm>
            <a:off x="790575" y="4724400"/>
            <a:ext cx="2857500" cy="492443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600" b="0" i="0" u="none" spc="0" dirty="0" smtClean="0">
                <a:solidFill>
                  <a:srgbClr val="000000"/>
                </a:solidFill>
                <a:latin typeface="Nina Compressed"/>
              </a:rPr>
              <a:t>Referent</a:t>
            </a:r>
          </a:p>
        </p:txBody>
      </p:sp>
      <p:sp>
        <p:nvSpPr>
          <p:cNvPr id="304" name="TextBox 8"/>
          <p:cNvSpPr txBox="1"/>
          <p:nvPr/>
        </p:nvSpPr>
        <p:spPr>
          <a:xfrm>
            <a:off x="704850" y="5257800"/>
            <a:ext cx="2857500" cy="19050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200" b="0" i="0" u="none" spc="0" dirty="0" smtClean="0">
                <a:solidFill>
                  <a:srgbClr val="000000"/>
                </a:solidFill>
                <a:latin typeface="Nina Compressed"/>
              </a:rPr>
              <a:t>John French and Bertram Raven 1959</a:t>
            </a:r>
          </a:p>
        </p:txBody>
      </p:sp>
      <p:sp>
        <p:nvSpPr>
          <p:cNvPr id="305" name="TextBox 9"/>
          <p:cNvSpPr txBox="1"/>
          <p:nvPr/>
        </p:nvSpPr>
        <p:spPr>
          <a:xfrm>
            <a:off x="3048000" y="2286000"/>
            <a:ext cx="3638550" cy="28575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000000"/>
                </a:solidFill>
                <a:latin typeface="Nina Compressed"/>
              </a:rPr>
              <a:t>compensated for compliance</a:t>
            </a:r>
          </a:p>
        </p:txBody>
      </p:sp>
      <p:sp>
        <p:nvSpPr>
          <p:cNvPr id="306" name="TextBox 10"/>
          <p:cNvSpPr txBox="1"/>
          <p:nvPr/>
        </p:nvSpPr>
        <p:spPr>
          <a:xfrm>
            <a:off x="3019425" y="2981325"/>
            <a:ext cx="3981450" cy="57150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000000"/>
                </a:solidFill>
                <a:latin typeface="Nina Compressed"/>
              </a:rPr>
              <a:t>authority based on position in organization</a:t>
            </a:r>
          </a:p>
        </p:txBody>
      </p:sp>
      <p:sp>
        <p:nvSpPr>
          <p:cNvPr id="307" name="TextBox 11"/>
          <p:cNvSpPr txBox="1"/>
          <p:nvPr/>
        </p:nvSpPr>
        <p:spPr>
          <a:xfrm>
            <a:off x="3038475" y="4076700"/>
            <a:ext cx="2857500" cy="28575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000000"/>
                </a:solidFill>
                <a:latin typeface="Nina Compressed"/>
              </a:rPr>
              <a:t>skills and knowledge</a:t>
            </a:r>
          </a:p>
        </p:txBody>
      </p:sp>
      <p:sp>
        <p:nvSpPr>
          <p:cNvPr id="308" name="TextBox 12"/>
          <p:cNvSpPr txBox="1"/>
          <p:nvPr/>
        </p:nvSpPr>
        <p:spPr>
          <a:xfrm>
            <a:off x="3000375" y="4752975"/>
            <a:ext cx="2857500" cy="28575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000000"/>
                </a:solidFill>
                <a:latin typeface="Nina Compressed"/>
              </a:rPr>
              <a:t>trusted and respected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17743</TotalTime>
  <Words>450</Words>
  <Application>Microsoft Office PowerPoint</Application>
  <PresentationFormat>Custom</PresentationFormat>
  <Paragraphs>100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sliderocket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sliderocket</dc:creator>
  <cp:lastModifiedBy>X</cp:lastModifiedBy>
  <cp:revision>105</cp:revision>
  <dcterms:created xsi:type="dcterms:W3CDTF">2011-03-14T23:12:30Z</dcterms:created>
  <dcterms:modified xsi:type="dcterms:W3CDTF">2018-03-22T19:12:04Z</dcterms:modified>
</cp:coreProperties>
</file>