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8" r:id="rId11"/>
    <p:sldId id="264" r:id="rId12"/>
    <p:sldId id="265" r:id="rId13"/>
    <p:sldId id="266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6842-1EEA-4212-AC36-EB9EA9DCC0BF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501F-EAE2-44FB-A328-631FBA60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14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6842-1EEA-4212-AC36-EB9EA9DCC0BF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501F-EAE2-44FB-A328-631FBA60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323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6842-1EEA-4212-AC36-EB9EA9DCC0BF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501F-EAE2-44FB-A328-631FBA60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84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6842-1EEA-4212-AC36-EB9EA9DCC0BF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501F-EAE2-44FB-A328-631FBA60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78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6842-1EEA-4212-AC36-EB9EA9DCC0BF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501F-EAE2-44FB-A328-631FBA60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98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6842-1EEA-4212-AC36-EB9EA9DCC0BF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501F-EAE2-44FB-A328-631FBA60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29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6842-1EEA-4212-AC36-EB9EA9DCC0BF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501F-EAE2-44FB-A328-631FBA60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51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6842-1EEA-4212-AC36-EB9EA9DCC0BF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501F-EAE2-44FB-A328-631FBA60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69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6842-1EEA-4212-AC36-EB9EA9DCC0BF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501F-EAE2-44FB-A328-631FBA60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337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6842-1EEA-4212-AC36-EB9EA9DCC0BF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501F-EAE2-44FB-A328-631FBA60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64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6842-1EEA-4212-AC36-EB9EA9DCC0BF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501F-EAE2-44FB-A328-631FBA60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614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06842-1EEA-4212-AC36-EB9EA9DCC0BF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A501F-EAE2-44FB-A328-631FBA60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1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7432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Santa Clara </a:t>
            </a:r>
            <a:r>
              <a:rPr lang="en-US" sz="320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University </a:t>
            </a:r>
            <a:br>
              <a:rPr lang="en-US" sz="3200" smtClean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sz="320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School </a:t>
            </a:r>
            <a:r>
              <a:rPr lang="en-US" sz="32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of Law</a:t>
            </a:r>
            <a:r>
              <a:rPr lang="en-US" sz="3200" dirty="0">
                <a:solidFill>
                  <a:srgbClr val="FF0000"/>
                </a:solidFill>
                <a:latin typeface="Baskerville Old Face" panose="02020602080505020303" pitchFamily="18" charset="0"/>
              </a:rPr>
              <a:t/>
            </a:r>
            <a:br>
              <a:rPr lang="en-US" sz="3200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sz="32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Advancing Leadership Development in the Legal Profession: Addressing Challenges in Legal Education and the Practice of Law </a:t>
            </a:r>
            <a:br>
              <a:rPr lang="en-US" sz="3200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endParaRPr lang="en-US" sz="32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>
              <a:latin typeface="Baskerville Old Face" panose="02020602080505020303" pitchFamily="18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Baskerville Old Face" panose="02020602080505020303" pitchFamily="18" charset="0"/>
              </a:rPr>
              <a:t>Lawyers, Leadership and Innovation</a:t>
            </a:r>
          </a:p>
          <a:p>
            <a:pPr marL="0" indent="0" algn="ctr">
              <a:buNone/>
            </a:pPr>
            <a:r>
              <a:rPr lang="en-US" b="1" dirty="0" smtClean="0">
                <a:latin typeface="Baskerville Old Face" panose="02020602080505020303" pitchFamily="18" charset="0"/>
              </a:rPr>
              <a:t>Donald J. </a:t>
            </a:r>
            <a:r>
              <a:rPr lang="en-US" b="1" dirty="0" err="1" smtClean="0">
                <a:latin typeface="Baskerville Old Face" panose="02020602080505020303" pitchFamily="18" charset="0"/>
              </a:rPr>
              <a:t>Polden</a:t>
            </a:r>
            <a:endParaRPr lang="en-US" b="1" dirty="0" smtClean="0">
              <a:latin typeface="Baskerville Old Face" panose="02020602080505020303" pitchFamily="18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Baskerville Old Face" panose="02020602080505020303" pitchFamily="18" charset="0"/>
              </a:rPr>
              <a:t>Santa Clara University</a:t>
            </a:r>
          </a:p>
          <a:p>
            <a:pPr marL="0" indent="0" algn="ctr">
              <a:buNone/>
            </a:pPr>
            <a:r>
              <a:rPr lang="en-US" b="1" dirty="0" smtClean="0">
                <a:latin typeface="Baskerville Old Face" panose="02020602080505020303" pitchFamily="18" charset="0"/>
              </a:rPr>
              <a:t>School of Law</a:t>
            </a:r>
            <a:endParaRPr lang="en-US" b="1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695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Baskerville Old Face" panose="02020602080505020303" pitchFamily="18" charset="0"/>
              </a:rPr>
              <a:t>Lawyers, Leadership and Innovation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Baskerville Old Face" panose="02020602080505020303" pitchFamily="18" charset="0"/>
              </a:rPr>
              <a:t>Demonstrated innovation in legal education</a:t>
            </a:r>
          </a:p>
          <a:p>
            <a:pPr lvl="1"/>
            <a:r>
              <a:rPr lang="en-US" dirty="0" smtClean="0">
                <a:latin typeface="Baskerville Old Face" panose="02020602080505020303" pitchFamily="18" charset="0"/>
              </a:rPr>
              <a:t>Focus on success of graduates on bar examination and on competencies that their future employers value (competency based education) </a:t>
            </a:r>
          </a:p>
          <a:p>
            <a:pPr lvl="1"/>
            <a:r>
              <a:rPr lang="en-US" dirty="0" smtClean="0">
                <a:latin typeface="Baskerville Old Face" panose="02020602080505020303" pitchFamily="18" charset="0"/>
              </a:rPr>
              <a:t>Revised curricula at some schools, emphasizing leadership, practice competencies, technology awareness, and on the formation of professional values (see N. Hamilton pioneering work)</a:t>
            </a:r>
          </a:p>
          <a:p>
            <a:pPr lvl="1"/>
            <a:r>
              <a:rPr lang="en-US" dirty="0" smtClean="0">
                <a:latin typeface="Baskerville Old Face" panose="02020602080505020303" pitchFamily="18" charset="0"/>
              </a:rPr>
              <a:t>Recent attempts to revise how process of accreditation of law schools can advance the missions of almost 200 (and declining!) schools. </a:t>
            </a:r>
            <a:endParaRPr lang="en-US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184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askerville Old Face" panose="02020602080505020303" pitchFamily="18" charset="0"/>
              </a:rPr>
              <a:t>Lawyers, Leadership and Innovation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Baskerville Old Face" panose="02020602080505020303" pitchFamily="18" charset="0"/>
              </a:rPr>
              <a:t>Innovation (disruptive or incremental) through leadership in practice of law and delivery of legal services:</a:t>
            </a:r>
          </a:p>
          <a:p>
            <a:pPr lvl="1"/>
            <a:r>
              <a:rPr lang="en-US" dirty="0" smtClean="0">
                <a:latin typeface="Baskerville Old Face" panose="02020602080505020303" pitchFamily="18" charset="0"/>
              </a:rPr>
              <a:t>More lawyer CEO’s [Henderson, </a:t>
            </a:r>
            <a:r>
              <a:rPr lang="en-US" dirty="0" smtClean="0">
                <a:latin typeface="Baskerville Old Face" panose="02020602080505020303" pitchFamily="18" charset="0"/>
              </a:rPr>
              <a:t>HBR, 2017</a:t>
            </a:r>
            <a:r>
              <a:rPr lang="en-US" dirty="0" smtClean="0">
                <a:latin typeface="Baskerville Old Face" panose="02020602080505020303" pitchFamily="18" charset="0"/>
              </a:rPr>
              <a:t>]</a:t>
            </a:r>
          </a:p>
          <a:p>
            <a:pPr lvl="1"/>
            <a:r>
              <a:rPr lang="en-US" dirty="0" smtClean="0">
                <a:latin typeface="Baskerville Old Face" panose="02020602080505020303" pitchFamily="18" charset="0"/>
              </a:rPr>
              <a:t>Clients </a:t>
            </a:r>
            <a:r>
              <a:rPr lang="en-US" dirty="0">
                <a:latin typeface="Baskerville Old Face" panose="02020602080505020303" pitchFamily="18" charset="0"/>
              </a:rPr>
              <a:t>expect law firms to make strategic and long-term investments in Operational </a:t>
            </a:r>
            <a:r>
              <a:rPr lang="en-US" dirty="0" smtClean="0">
                <a:latin typeface="Baskerville Old Face" panose="02020602080505020303" pitchFamily="18" charset="0"/>
              </a:rPr>
              <a:t>Excellence.</a:t>
            </a:r>
          </a:p>
          <a:p>
            <a:pPr lvl="1"/>
            <a:r>
              <a:rPr lang="en-US" dirty="0" smtClean="0">
                <a:latin typeface="Baskerville Old Face" panose="02020602080505020303" pitchFamily="18" charset="0"/>
              </a:rPr>
              <a:t>Clients </a:t>
            </a:r>
            <a:r>
              <a:rPr lang="en-US" dirty="0">
                <a:latin typeface="Baskerville Old Face" panose="02020602080505020303" pitchFamily="18" charset="0"/>
              </a:rPr>
              <a:t>expect law firms to understand their own business operations inside and out, and again, be </a:t>
            </a:r>
            <a:r>
              <a:rPr lang="en-US" dirty="0" smtClean="0">
                <a:latin typeface="Baskerville Old Face" panose="02020602080505020303" pitchFamily="18" charset="0"/>
              </a:rPr>
              <a:t>continuously </a:t>
            </a:r>
            <a:r>
              <a:rPr lang="en-US" dirty="0">
                <a:latin typeface="Baskerville Old Face" panose="02020602080505020303" pitchFamily="18" charset="0"/>
              </a:rPr>
              <a:t>improving upon </a:t>
            </a:r>
            <a:r>
              <a:rPr lang="en-US" dirty="0" smtClean="0">
                <a:latin typeface="Baskerville Old Face" panose="02020602080505020303" pitchFamily="18" charset="0"/>
              </a:rPr>
              <a:t>them.</a:t>
            </a:r>
          </a:p>
          <a:p>
            <a:pPr lvl="1"/>
            <a:r>
              <a:rPr lang="en-US" dirty="0" smtClean="0">
                <a:latin typeface="Baskerville Old Face" panose="02020602080505020303" pitchFamily="18" charset="0"/>
              </a:rPr>
              <a:t>Clients </a:t>
            </a:r>
            <a:r>
              <a:rPr lang="en-US" dirty="0">
                <a:latin typeface="Baskerville Old Face" panose="02020602080505020303" pitchFamily="18" charset="0"/>
              </a:rPr>
              <a:t>expect law firms to provide high-value services and </a:t>
            </a:r>
            <a:r>
              <a:rPr lang="en-US" dirty="0" smtClean="0">
                <a:latin typeface="Baskerville Old Face" panose="02020602080505020303" pitchFamily="18" charset="0"/>
              </a:rPr>
              <a:t>advice/insights </a:t>
            </a:r>
            <a:r>
              <a:rPr lang="en-US" dirty="0">
                <a:latin typeface="Baskerville Old Face" panose="02020602080505020303" pitchFamily="18" charset="0"/>
              </a:rPr>
              <a:t>based on specific experience in their industry, geography or problem space</a:t>
            </a:r>
            <a:r>
              <a:rPr lang="en-US" dirty="0" smtClean="0">
                <a:latin typeface="Baskerville Old Face" panose="02020602080505020303" pitchFamily="18" charset="0"/>
              </a:rPr>
              <a:t>.</a:t>
            </a:r>
          </a:p>
          <a:p>
            <a:pPr lvl="1"/>
            <a:r>
              <a:rPr lang="en-US" dirty="0" smtClean="0">
                <a:latin typeface="Baskerville Old Face" panose="02020602080505020303" pitchFamily="18" charset="0"/>
              </a:rPr>
              <a:t>But law firms, esp. large, national ones are conservative and adhere to “business as usual”.  And per partner profits range from $3M to $5.8M among 15 most profitable American law firms. Pressure is to pay  the profits out and not invest in firm-innovation. Richard Susskind says: “It is hard to tell a room of millionaires that they might have their business model wrong.”</a:t>
            </a:r>
            <a:r>
              <a:rPr lang="en-US" dirty="0">
                <a:latin typeface="Baskerville Old Face" panose="02020602080505020303" pitchFamily="18" charset="0"/>
              </a:rPr>
              <a:t/>
            </a:r>
            <a:br>
              <a:rPr lang="en-US" dirty="0">
                <a:latin typeface="Baskerville Old Face" panose="02020602080505020303" pitchFamily="18" charset="0"/>
              </a:rPr>
            </a:br>
            <a:endParaRPr lang="en-US" dirty="0">
              <a:latin typeface="Baskerville Old Face" panose="02020602080505020303" pitchFamily="18" charset="0"/>
            </a:endParaRPr>
          </a:p>
          <a:p>
            <a:pPr lvl="1"/>
            <a:endParaRPr lang="en-US" dirty="0" smtClean="0">
              <a:latin typeface="Baskerville Old Face" panose="02020602080505020303" pitchFamily="18" charset="0"/>
            </a:endParaRPr>
          </a:p>
          <a:p>
            <a:pPr lvl="1"/>
            <a:endParaRPr lang="en-US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463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askerville Old Face" panose="02020602080505020303" pitchFamily="18" charset="0"/>
              </a:rPr>
              <a:t>Lawyers, Leadership and Innovation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Baskerville Old Face" panose="02020602080505020303" pitchFamily="18" charset="0"/>
              </a:rPr>
              <a:t>Innovation (disruptive or incremental) through leadership in practice of law and delivery of legal services</a:t>
            </a:r>
            <a:r>
              <a:rPr lang="en-US" dirty="0" smtClean="0">
                <a:latin typeface="Baskerville Old Face" panose="02020602080505020303" pitchFamily="18" charset="0"/>
              </a:rPr>
              <a:t>:	 </a:t>
            </a:r>
          </a:p>
          <a:p>
            <a:pPr lvl="1"/>
            <a:r>
              <a:rPr lang="en-US" dirty="0" smtClean="0">
                <a:latin typeface="Baskerville Old Face" panose="02020602080505020303" pitchFamily="18" charset="0"/>
              </a:rPr>
              <a:t>Law firm challenges include talent retention, managing technology, adapting to need for constant innovation in pricing and delivery of services (managing change).</a:t>
            </a:r>
          </a:p>
          <a:p>
            <a:pPr lvl="1"/>
            <a:r>
              <a:rPr lang="en-US" dirty="0" smtClean="0">
                <a:latin typeface="Baskerville Old Face" panose="02020602080505020303" pitchFamily="18" charset="0"/>
              </a:rPr>
              <a:t>In survey of many clients, only 9% said that the technology used by their law firms was used in a way that improved the way that work was done</a:t>
            </a:r>
          </a:p>
          <a:p>
            <a:pPr lvl="1"/>
            <a:r>
              <a:rPr lang="en-US" dirty="0" smtClean="0">
                <a:latin typeface="Baskerville Old Face" panose="02020602080505020303" pitchFamily="18" charset="0"/>
              </a:rPr>
              <a:t>Attracting talent:  since 2010 there has been a decrease of 50% in the number of smart people deciding to go to law school; where is tomorrow’s law firm talent coming from?</a:t>
            </a:r>
          </a:p>
          <a:p>
            <a:pPr lvl="1"/>
            <a:r>
              <a:rPr lang="en-US" dirty="0" smtClean="0">
                <a:latin typeface="Baskerville Old Face" panose="02020602080505020303" pitchFamily="18" charset="0"/>
              </a:rPr>
              <a:t>Internationalization of law practice (and many argue that foreign law firms are innovating much more effectively than US firms)</a:t>
            </a:r>
            <a:endParaRPr lang="en-US" dirty="0">
              <a:latin typeface="Baskerville Old Face" panose="02020602080505020303" pitchFamily="18" charset="0"/>
            </a:endParaRPr>
          </a:p>
          <a:p>
            <a:pPr algn="ctr"/>
            <a:endParaRPr lang="en-US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174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askerville Old Face" panose="02020602080505020303" pitchFamily="18" charset="0"/>
              </a:rPr>
              <a:t>Lawyers, Leadership and Innovation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Baskerville Old Face" panose="02020602080505020303" pitchFamily="18" charset="0"/>
              </a:rPr>
              <a:t>Where is innovation in practice of law being seen? </a:t>
            </a:r>
          </a:p>
          <a:p>
            <a:pPr lvl="1"/>
            <a:r>
              <a:rPr lang="en-US" dirty="0" smtClean="0">
                <a:latin typeface="Baskerville Old Face" panose="02020602080505020303" pitchFamily="18" charset="0"/>
              </a:rPr>
              <a:t>Baker &amp; McKenzie forgoes heavy payout of profits to partners and invests in long term projects (including R&amp;D and hiring a “futurist”) that will benefit firm in future;</a:t>
            </a:r>
          </a:p>
          <a:p>
            <a:pPr lvl="1"/>
            <a:r>
              <a:rPr lang="en-US" dirty="0" smtClean="0">
                <a:latin typeface="Baskerville Old Face" panose="02020602080505020303" pitchFamily="18" charset="0"/>
              </a:rPr>
              <a:t>Latham is investing in how AI can strengthen the Latham “platform” in five to ten years so partners will have “the tools” they need; </a:t>
            </a:r>
          </a:p>
          <a:p>
            <a:pPr lvl="1"/>
            <a:r>
              <a:rPr lang="en-US" dirty="0" smtClean="0">
                <a:latin typeface="Baskerville Old Face" panose="02020602080505020303" pitchFamily="18" charset="0"/>
              </a:rPr>
              <a:t>Orrick initiated Orrick Analytics to develop the capacity to do data analytics (such as influence of block chain technology on how law will be practiced)</a:t>
            </a:r>
          </a:p>
          <a:p>
            <a:pPr lvl="1"/>
            <a:r>
              <a:rPr lang="en-US" dirty="0" smtClean="0">
                <a:latin typeface="Baskerville Old Face" panose="02020602080505020303" pitchFamily="18" charset="0"/>
              </a:rPr>
              <a:t>See Future Times, North America Innovative Lawyers (December 2017) for analysis of most innovative US law firms</a:t>
            </a:r>
            <a:endParaRPr lang="en-US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835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Baskerville Old Face" panose="02020602080505020303" pitchFamily="18" charset="0"/>
              </a:rPr>
              <a:t>Lawyers, Leadership and Innovation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Baskerville Old Face" panose="02020602080505020303" pitchFamily="18" charset="0"/>
              </a:rPr>
              <a:t>Closing Comments (and you’ll need to read the full article in SCLR symposium issue!):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latin typeface="Baskerville Old Face" panose="02020602080505020303" pitchFamily="18" charset="0"/>
              </a:rPr>
              <a:t>Legal education and the legal profession are facing unprecedented challenges; challenges that require frank assessment of their business, educational, and public service missions; they are existential challenges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latin typeface="Baskerville Old Face" panose="02020602080505020303" pitchFamily="18" charset="0"/>
              </a:rPr>
              <a:t>Both institutions must innovate to survive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latin typeface="Baskerville Old Face" panose="02020602080505020303" pitchFamily="18" charset="0"/>
              </a:rPr>
              <a:t>Innovation requires leadership; leadership to conceive of a better future and the skills to influence positive, ethical change.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latin typeface="Baskerville Old Face" panose="02020602080505020303" pitchFamily="18" charset="0"/>
              </a:rPr>
              <a:t>We hope this Symposium is another step in that process of developing leadership for the future.  </a:t>
            </a:r>
            <a:endParaRPr lang="en-US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101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Lawyers, Leadership and Innovation</a:t>
            </a:r>
            <a:endParaRPr lang="en-US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Baskerville Old Face" panose="02020602080505020303" pitchFamily="18" charset="0"/>
              </a:rPr>
              <a:t>Lawyers and Leadership</a:t>
            </a:r>
          </a:p>
          <a:p>
            <a:pPr lvl="1"/>
            <a:r>
              <a:rPr lang="en-US" dirty="0" smtClean="0">
                <a:latin typeface="Baskerville Old Face" panose="02020602080505020303" pitchFamily="18" charset="0"/>
              </a:rPr>
              <a:t>Leadership is for everyone and leadership matters</a:t>
            </a:r>
          </a:p>
          <a:p>
            <a:pPr lvl="1"/>
            <a:r>
              <a:rPr lang="en-US" dirty="0" smtClean="0">
                <a:latin typeface="Baskerville Old Face" panose="02020602080505020303" pitchFamily="18" charset="0"/>
              </a:rPr>
              <a:t>Leadership is a function of relationship between leader and followers, such as when leader inspires his or her followers to take on critical activities and tasks.  </a:t>
            </a:r>
          </a:p>
          <a:p>
            <a:pPr lvl="1"/>
            <a:r>
              <a:rPr lang="en-US" dirty="0" smtClean="0">
                <a:latin typeface="Baskerville Old Face" panose="02020602080505020303" pitchFamily="18" charset="0"/>
              </a:rPr>
              <a:t>Leading change in the profession and in law firms and corporate legal departments</a:t>
            </a:r>
          </a:p>
          <a:p>
            <a:pPr lvl="2"/>
            <a:r>
              <a:rPr lang="en-US" dirty="0" smtClean="0">
                <a:latin typeface="Baskerville Old Face" panose="02020602080505020303" pitchFamily="18" charset="0"/>
              </a:rPr>
              <a:t>Lawyers as CEOs</a:t>
            </a:r>
          </a:p>
          <a:p>
            <a:pPr lvl="2"/>
            <a:r>
              <a:rPr lang="en-US" dirty="0" smtClean="0">
                <a:latin typeface="Baskerville Old Face" panose="02020602080505020303" pitchFamily="18" charset="0"/>
              </a:rPr>
              <a:t>Significant role of lawyers in legal profession  (e.g., Deborah  Rhode analysis of high percentage of legal trained people in key </a:t>
            </a:r>
            <a:r>
              <a:rPr lang="en-US" dirty="0" smtClean="0">
                <a:latin typeface="Baskerville Old Face" panose="02020602080505020303" pitchFamily="18" charset="0"/>
              </a:rPr>
              <a:t>government, business, non-profit and similar </a:t>
            </a:r>
            <a:r>
              <a:rPr lang="en-US" dirty="0" smtClean="0">
                <a:latin typeface="Baskerville Old Face" panose="02020602080505020303" pitchFamily="18" charset="0"/>
              </a:rPr>
              <a:t>positions)</a:t>
            </a:r>
          </a:p>
        </p:txBody>
      </p:sp>
    </p:spTree>
    <p:extLst>
      <p:ext uri="{BB962C8B-B14F-4D97-AF65-F5344CB8AC3E}">
        <p14:creationId xmlns:p14="http://schemas.microsoft.com/office/powerpoint/2010/main" val="4172151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Lawyers, Leadership and Innovation</a:t>
            </a:r>
            <a:endParaRPr lang="en-US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Baskerville Old Face" panose="02020602080505020303" pitchFamily="18" charset="0"/>
              </a:rPr>
              <a:t>Theories of leadership applicable to lawyers:</a:t>
            </a:r>
          </a:p>
          <a:p>
            <a:pPr lvl="1"/>
            <a:r>
              <a:rPr lang="en-US" dirty="0" smtClean="0">
                <a:latin typeface="Baskerville Old Face" panose="02020602080505020303" pitchFamily="18" charset="0"/>
              </a:rPr>
              <a:t>Transformations—fundamental, significant change in organizations and groups; arguably this is the type of leadership needed in legal education;</a:t>
            </a:r>
          </a:p>
          <a:p>
            <a:pPr lvl="1"/>
            <a:r>
              <a:rPr lang="en-US" dirty="0" smtClean="0">
                <a:latin typeface="Baskerville Old Face" panose="02020602080505020303" pitchFamily="18" charset="0"/>
              </a:rPr>
              <a:t>Servant—leadership not focused on the “power at the top” of organization but rather on how to help others to develop their professional growth; </a:t>
            </a:r>
          </a:p>
          <a:p>
            <a:pPr lvl="1"/>
            <a:r>
              <a:rPr lang="en-US" dirty="0" smtClean="0">
                <a:latin typeface="Baskerville Old Face" panose="02020602080505020303" pitchFamily="18" charset="0"/>
              </a:rPr>
              <a:t>Adaptive leadership—facilitates the mobilization of  group or constituents to address a challenge—a need for change—but within the culture of the organization and taking into account the members strengths, weaknesses and need.  </a:t>
            </a:r>
            <a:endParaRPr lang="en-US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122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Lawyers, Leadership and Innovation</a:t>
            </a:r>
            <a:endParaRPr lang="en-US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Baskerville Old Face" panose="02020602080505020303" pitchFamily="18" charset="0"/>
              </a:rPr>
              <a:t>Why change needed? Challenges to lawyer organizations?  Answer: The business of law and practice of law is a mess!!  </a:t>
            </a:r>
          </a:p>
          <a:p>
            <a:pPr lvl="1"/>
            <a:r>
              <a:rPr lang="en-US" dirty="0" smtClean="0">
                <a:latin typeface="Baskerville Old Face" panose="02020602080505020303" pitchFamily="18" charset="0"/>
              </a:rPr>
              <a:t>Growth of alternative providers (disruption)</a:t>
            </a:r>
          </a:p>
          <a:p>
            <a:pPr lvl="1"/>
            <a:r>
              <a:rPr lang="en-US" dirty="0" smtClean="0">
                <a:latin typeface="Baskerville Old Face" panose="02020602080505020303" pitchFamily="18" charset="0"/>
              </a:rPr>
              <a:t>Reticence of clients to pay high costs (outside of “bet the company” litigation)</a:t>
            </a:r>
          </a:p>
          <a:p>
            <a:pPr lvl="1"/>
            <a:r>
              <a:rPr lang="en-US" dirty="0" smtClean="0">
                <a:latin typeface="Baskerville Old Face" panose="02020602080505020303" pitchFamily="18" charset="0"/>
              </a:rPr>
              <a:t>Low cost models of legal services (e.g., doc review centers by national law firms doing litigation)</a:t>
            </a:r>
          </a:p>
          <a:p>
            <a:pPr lvl="1"/>
            <a:r>
              <a:rPr lang="en-US" dirty="0" smtClean="0">
                <a:latin typeface="Baskerville Old Face" panose="02020602080505020303" pitchFamily="18" charset="0"/>
              </a:rPr>
              <a:t>From 2000 to 2016, too many new law school graduates; input market for law talent </a:t>
            </a:r>
            <a:r>
              <a:rPr lang="en-US" dirty="0" smtClean="0">
                <a:latin typeface="Baskerville Old Face" panose="02020602080505020303" pitchFamily="18" charset="0"/>
              </a:rPr>
              <a:t>cratered, but also the  number of smart people electing to go to law school declined by half;</a:t>
            </a:r>
            <a:endParaRPr lang="en-US" dirty="0" smtClean="0">
              <a:latin typeface="Baskerville Old Face" panose="02020602080505020303" pitchFamily="18" charset="0"/>
            </a:endParaRPr>
          </a:p>
          <a:p>
            <a:pPr lvl="1"/>
            <a:r>
              <a:rPr lang="en-US" dirty="0" smtClean="0">
                <a:latin typeface="Baskerville Old Face" panose="02020602080505020303" pitchFamily="18" charset="0"/>
              </a:rPr>
              <a:t>Disappointment that new graduates don’t have skills that clients/cases need and firms don’t have resources (or will) to provide them for young lawyers; </a:t>
            </a:r>
          </a:p>
          <a:p>
            <a:pPr lvl="1"/>
            <a:endParaRPr lang="en-US" dirty="0" smtClean="0">
              <a:latin typeface="Baskerville Old Face" panose="02020602080505020303" pitchFamily="18" charset="0"/>
            </a:endParaRPr>
          </a:p>
          <a:p>
            <a:pPr lvl="1"/>
            <a:endParaRPr lang="en-US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605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askerville Old Face" panose="02020602080505020303" pitchFamily="18" charset="0"/>
              </a:rPr>
              <a:t>Lawyers, Leadership and Innovation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Baskerville Old Face" panose="02020602080505020303" pitchFamily="18" charset="0"/>
              </a:rPr>
              <a:t>Innovation Processes</a:t>
            </a:r>
          </a:p>
          <a:p>
            <a:pPr lvl="1"/>
            <a:r>
              <a:rPr lang="en-US" dirty="0" smtClean="0">
                <a:latin typeface="Baskerville Old Face" panose="02020602080505020303" pitchFamily="18" charset="0"/>
              </a:rPr>
              <a:t>During crisis and challenging times “there is a premium on leadership skills that permit the leader to focus on innovation around…the difficulties and uncertainty that paralyzes the rest of the organization, market or industry.”  [D. </a:t>
            </a:r>
            <a:r>
              <a:rPr lang="en-US" dirty="0" err="1" smtClean="0">
                <a:latin typeface="Baskerville Old Face" panose="02020602080505020303" pitchFamily="18" charset="0"/>
              </a:rPr>
              <a:t>Polden</a:t>
            </a:r>
            <a:r>
              <a:rPr lang="en-US" dirty="0" smtClean="0">
                <a:latin typeface="Baskerville Old Face" panose="02020602080505020303" pitchFamily="18" charset="0"/>
              </a:rPr>
              <a:t> 2016]</a:t>
            </a:r>
          </a:p>
          <a:p>
            <a:pPr lvl="1"/>
            <a:r>
              <a:rPr lang="en-US" dirty="0" smtClean="0">
                <a:latin typeface="Baskerville Old Face" panose="02020602080505020303" pitchFamily="18" charset="0"/>
              </a:rPr>
              <a:t>The “innovator’s method” requires “discipline, perseverance and dedicated effective leadership” in such difficult times.  [</a:t>
            </a:r>
            <a:r>
              <a:rPr lang="en-US" dirty="0" err="1" smtClean="0">
                <a:latin typeface="Baskerville Old Face" panose="02020602080505020303" pitchFamily="18" charset="0"/>
              </a:rPr>
              <a:t>Furr</a:t>
            </a:r>
            <a:r>
              <a:rPr lang="en-US" dirty="0" smtClean="0">
                <a:latin typeface="Baskerville Old Face" panose="02020602080505020303" pitchFamily="18" charset="0"/>
              </a:rPr>
              <a:t> and Dyer, 2014]</a:t>
            </a:r>
          </a:p>
          <a:p>
            <a:pPr lvl="1"/>
            <a:r>
              <a:rPr lang="en-US" dirty="0" smtClean="0">
                <a:latin typeface="Baskerville Old Face" panose="02020602080505020303" pitchFamily="18" charset="0"/>
              </a:rPr>
              <a:t>Difficulties in leading innovation change:  </a:t>
            </a:r>
          </a:p>
          <a:p>
            <a:pPr lvl="2"/>
            <a:r>
              <a:rPr lang="en-US" dirty="0" smtClean="0">
                <a:latin typeface="Baskerville Old Face" panose="02020602080505020303" pitchFamily="18" charset="0"/>
              </a:rPr>
              <a:t>Desire to accelerate; speed up recovery</a:t>
            </a:r>
          </a:p>
          <a:p>
            <a:pPr lvl="2"/>
            <a:r>
              <a:rPr lang="en-US" dirty="0" smtClean="0">
                <a:latin typeface="Baskerville Old Face" panose="02020602080505020303" pitchFamily="18" charset="0"/>
              </a:rPr>
              <a:t>Infirmities in group dynamics leads to delay, polarization of team, and amplification of errors [</a:t>
            </a:r>
            <a:r>
              <a:rPr lang="en-US" dirty="0" err="1" smtClean="0">
                <a:latin typeface="Baskerville Old Face" panose="02020602080505020303" pitchFamily="18" charset="0"/>
              </a:rPr>
              <a:t>Sunstein</a:t>
            </a:r>
            <a:r>
              <a:rPr lang="en-US" dirty="0" smtClean="0">
                <a:latin typeface="Baskerville Old Face" panose="02020602080505020303" pitchFamily="18" charset="0"/>
              </a:rPr>
              <a:t> &amp; Hastie, 2014]</a:t>
            </a:r>
          </a:p>
          <a:p>
            <a:pPr lvl="2"/>
            <a:r>
              <a:rPr lang="en-US" dirty="0" smtClean="0">
                <a:latin typeface="Baskerville Old Face" panose="02020602080505020303" pitchFamily="18" charset="0"/>
              </a:rPr>
              <a:t>Inability of objects of innovation (e.g., law firms) to make meaningful, intelligent change; resistance; “always done it this way”</a:t>
            </a:r>
            <a:endParaRPr lang="en-US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462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askerville Old Face" panose="02020602080505020303" pitchFamily="18" charset="0"/>
              </a:rPr>
              <a:t>Lawyers, Leadership and Innovation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askerville Old Face" panose="02020602080505020303" pitchFamily="18" charset="0"/>
              </a:rPr>
              <a:t>Ingredients to process of creative change (John Kotter, </a:t>
            </a:r>
            <a:r>
              <a:rPr lang="en-US" i="1" dirty="0" smtClean="0">
                <a:latin typeface="Baskerville Old Face" panose="02020602080505020303" pitchFamily="18" charset="0"/>
              </a:rPr>
              <a:t>Leading Change </a:t>
            </a:r>
            <a:r>
              <a:rPr lang="en-US" dirty="0" smtClean="0">
                <a:latin typeface="Baskerville Old Face" panose="02020602080505020303" pitchFamily="18" charset="0"/>
              </a:rPr>
              <a:t>1995):</a:t>
            </a:r>
          </a:p>
          <a:p>
            <a:pPr lvl="1"/>
            <a:r>
              <a:rPr lang="en-US" dirty="0" smtClean="0">
                <a:latin typeface="Baskerville Old Face" panose="02020602080505020303" pitchFamily="18" charset="0"/>
              </a:rPr>
              <a:t>Establish sense of urgency about challenge or problem</a:t>
            </a:r>
          </a:p>
          <a:p>
            <a:pPr lvl="1"/>
            <a:r>
              <a:rPr lang="en-US" dirty="0" smtClean="0">
                <a:latin typeface="Baskerville Old Face" panose="02020602080505020303" pitchFamily="18" charset="0"/>
              </a:rPr>
              <a:t>Identify guiding group or coalition to address </a:t>
            </a:r>
          </a:p>
          <a:p>
            <a:pPr lvl="1"/>
            <a:r>
              <a:rPr lang="en-US" dirty="0" smtClean="0">
                <a:latin typeface="Baskerville Old Face" panose="02020602080505020303" pitchFamily="18" charset="0"/>
              </a:rPr>
              <a:t>Create a clear vision for change</a:t>
            </a:r>
          </a:p>
          <a:p>
            <a:pPr lvl="1"/>
            <a:r>
              <a:rPr lang="en-US" dirty="0" smtClean="0">
                <a:latin typeface="Baskerville Old Face" panose="02020602080505020303" pitchFamily="18" charset="0"/>
              </a:rPr>
              <a:t>Identification of actions to address the problem </a:t>
            </a:r>
          </a:p>
          <a:p>
            <a:pPr lvl="1"/>
            <a:r>
              <a:rPr lang="en-US" dirty="0" smtClean="0">
                <a:latin typeface="Baskerville Old Face" panose="02020602080505020303" pitchFamily="18" charset="0"/>
              </a:rPr>
              <a:t>Communicating the vision and encouraging buy in of key constituents</a:t>
            </a:r>
            <a:endParaRPr lang="en-US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950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askerville Old Face" panose="02020602080505020303" pitchFamily="18" charset="0"/>
              </a:rPr>
              <a:t>Lawyers, Leadership and Innovation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askerville Old Face" panose="02020602080505020303" pitchFamily="18" charset="0"/>
              </a:rPr>
              <a:t>Ingredients to process of creative change (</a:t>
            </a:r>
            <a:r>
              <a:rPr lang="en-US" dirty="0" err="1" smtClean="0">
                <a:latin typeface="Baskerville Old Face" panose="02020602080505020303" pitchFamily="18" charset="0"/>
              </a:rPr>
              <a:t>con’t</a:t>
            </a:r>
            <a:r>
              <a:rPr lang="en-US" dirty="0" smtClean="0">
                <a:latin typeface="Baskerville Old Face" panose="02020602080505020303" pitchFamily="18" charset="0"/>
              </a:rPr>
              <a:t>):</a:t>
            </a:r>
          </a:p>
          <a:p>
            <a:pPr lvl="1"/>
            <a:r>
              <a:rPr lang="en-US" dirty="0" smtClean="0">
                <a:latin typeface="Baskerville Old Face" panose="02020602080505020303" pitchFamily="18" charset="0"/>
              </a:rPr>
              <a:t>Experiment with key components and breakthrough actions</a:t>
            </a:r>
          </a:p>
          <a:p>
            <a:pPr lvl="1"/>
            <a:r>
              <a:rPr lang="en-US" dirty="0" smtClean="0">
                <a:latin typeface="Baskerville Old Face" panose="02020602080505020303" pitchFamily="18" charset="0"/>
              </a:rPr>
              <a:t>Creating improvements to plan so team has “wins”</a:t>
            </a:r>
          </a:p>
          <a:p>
            <a:pPr lvl="1"/>
            <a:r>
              <a:rPr lang="en-US" dirty="0" smtClean="0">
                <a:latin typeface="Baskerville Old Face" panose="02020602080505020303" pitchFamily="18" charset="0"/>
              </a:rPr>
              <a:t>Roll out (institutionalize) new program or activities within the culture of organization</a:t>
            </a:r>
          </a:p>
        </p:txBody>
      </p:sp>
    </p:spTree>
    <p:extLst>
      <p:ext uri="{BB962C8B-B14F-4D97-AF65-F5344CB8AC3E}">
        <p14:creationId xmlns:p14="http://schemas.microsoft.com/office/powerpoint/2010/main" val="3317958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Baskerville Old Face" panose="02020602080505020303" pitchFamily="18" charset="0"/>
              </a:rPr>
              <a:t>Lawyers, Leadership and Innovation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625" y="1986756"/>
            <a:ext cx="5238750" cy="3752850"/>
          </a:xfrm>
        </p:spPr>
      </p:pic>
    </p:spTree>
    <p:extLst>
      <p:ext uri="{BB962C8B-B14F-4D97-AF65-F5344CB8AC3E}">
        <p14:creationId xmlns:p14="http://schemas.microsoft.com/office/powerpoint/2010/main" val="2302293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askerville Old Face" panose="02020602080505020303" pitchFamily="18" charset="0"/>
              </a:rPr>
              <a:t>Lawyers, Leadership and Innovation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askerville Old Face" panose="02020602080505020303" pitchFamily="18" charset="0"/>
              </a:rPr>
              <a:t>Demonstrated innovation in legal education</a:t>
            </a:r>
            <a:r>
              <a:rPr lang="en-US" dirty="0" smtClean="0">
                <a:latin typeface="Baskerville Old Face" panose="02020602080505020303" pitchFamily="18" charset="0"/>
              </a:rPr>
              <a:t>:</a:t>
            </a:r>
          </a:p>
          <a:p>
            <a:pPr lvl="1"/>
            <a:r>
              <a:rPr lang="en-US" dirty="0" smtClean="0">
                <a:latin typeface="Baskerville Old Face" panose="02020602080505020303" pitchFamily="18" charset="0"/>
              </a:rPr>
              <a:t>Enhanced curricular innovation in teaching and developing critical  “lawyering” skills; beyond the </a:t>
            </a:r>
            <a:r>
              <a:rPr lang="en-US" dirty="0" err="1" smtClean="0">
                <a:latin typeface="Baskerville Old Face" panose="02020602080505020303" pitchFamily="18" charset="0"/>
              </a:rPr>
              <a:t>McCrate</a:t>
            </a:r>
            <a:r>
              <a:rPr lang="en-US" dirty="0" smtClean="0">
                <a:latin typeface="Baskerville Old Face" panose="02020602080505020303" pitchFamily="18" charset="0"/>
              </a:rPr>
              <a:t> Report recommendations</a:t>
            </a:r>
          </a:p>
          <a:p>
            <a:pPr lvl="1"/>
            <a:r>
              <a:rPr lang="en-US" dirty="0" smtClean="0">
                <a:latin typeface="Baskerville Old Face" panose="02020602080505020303" pitchFamily="18" charset="0"/>
              </a:rPr>
              <a:t>Formation of  AALS Section  on Leadership</a:t>
            </a:r>
          </a:p>
          <a:p>
            <a:pPr lvl="1"/>
            <a:r>
              <a:rPr lang="en-US" dirty="0" smtClean="0">
                <a:latin typeface="Baskerville Old Face" panose="02020602080505020303" pitchFamily="18" charset="0"/>
              </a:rPr>
              <a:t>President </a:t>
            </a:r>
            <a:r>
              <a:rPr lang="en-US" dirty="0" err="1" smtClean="0">
                <a:latin typeface="Baskerville Old Face" panose="02020602080505020303" pitchFamily="18" charset="0"/>
              </a:rPr>
              <a:t>Hilarie</a:t>
            </a:r>
            <a:r>
              <a:rPr lang="en-US" dirty="0" smtClean="0">
                <a:latin typeface="Baskerville Old Face" panose="02020602080505020303" pitchFamily="18" charset="0"/>
              </a:rPr>
              <a:t> Bass’ new Commission on the Future of </a:t>
            </a:r>
            <a:r>
              <a:rPr lang="en-US" dirty="0">
                <a:latin typeface="Baskerville Old Face" panose="02020602080505020303" pitchFamily="18" charset="0"/>
              </a:rPr>
              <a:t>Legal Education (https://</a:t>
            </a:r>
            <a:r>
              <a:rPr lang="en-US" dirty="0" smtClean="0">
                <a:latin typeface="Baskerville Old Face" panose="02020602080505020303" pitchFamily="18" charset="0"/>
              </a:rPr>
              <a:t>www.americanbar.org/groups/leadership/office_of_the_president/futureoflegaleducation.html)</a:t>
            </a:r>
            <a:endParaRPr lang="en-US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756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1127</Words>
  <Application>Microsoft Office PowerPoint</Application>
  <PresentationFormat>On-screen Show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Santa Clara University  School of Law Advancing Leadership Development in the Legal Profession: Addressing Challenges in Legal Education and the Practice of Law  </vt:lpstr>
      <vt:lpstr>Lawyers, Leadership and Innovation</vt:lpstr>
      <vt:lpstr>Lawyers, Leadership and Innovation</vt:lpstr>
      <vt:lpstr>Lawyers, Leadership and Innovation</vt:lpstr>
      <vt:lpstr>Lawyers, Leadership and Innovation</vt:lpstr>
      <vt:lpstr>Lawyers, Leadership and Innovation</vt:lpstr>
      <vt:lpstr>Lawyers, Leadership and Innovation</vt:lpstr>
      <vt:lpstr>Lawyers, Leadership and Innovation</vt:lpstr>
      <vt:lpstr>Lawyers, Leadership and Innovation</vt:lpstr>
      <vt:lpstr>Lawyers, Leadership and Innovation</vt:lpstr>
      <vt:lpstr>Lawyers, Leadership and Innovation</vt:lpstr>
      <vt:lpstr>Lawyers, Leadership and Innovation</vt:lpstr>
      <vt:lpstr>Lawyers, Leadership and Innovation</vt:lpstr>
      <vt:lpstr>Lawyers, Leadership and Innovation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Santa Clara University  School of Law Leadership Symposium</dc:title>
  <dc:creator>DPolden</dc:creator>
  <cp:lastModifiedBy>DPolden</cp:lastModifiedBy>
  <cp:revision>19</cp:revision>
  <dcterms:created xsi:type="dcterms:W3CDTF">2018-03-21T14:28:18Z</dcterms:created>
  <dcterms:modified xsi:type="dcterms:W3CDTF">2018-03-22T15:04:25Z</dcterms:modified>
</cp:coreProperties>
</file>