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4" r:id="rId1"/>
  </p:sldMasterIdLst>
  <p:notesMasterIdLst>
    <p:notesMasterId r:id="rId23"/>
  </p:notesMasterIdLst>
  <p:sldIdLst>
    <p:sldId id="303" r:id="rId2"/>
    <p:sldId id="504" r:id="rId3"/>
    <p:sldId id="506" r:id="rId4"/>
    <p:sldId id="505" r:id="rId5"/>
    <p:sldId id="508" r:id="rId6"/>
    <p:sldId id="509" r:id="rId7"/>
    <p:sldId id="511" r:id="rId8"/>
    <p:sldId id="510" r:id="rId9"/>
    <p:sldId id="512" r:id="rId10"/>
    <p:sldId id="514" r:id="rId11"/>
    <p:sldId id="520" r:id="rId12"/>
    <p:sldId id="507" r:id="rId13"/>
    <p:sldId id="517" r:id="rId14"/>
    <p:sldId id="518" r:id="rId15"/>
    <p:sldId id="513" r:id="rId16"/>
    <p:sldId id="527" r:id="rId17"/>
    <p:sldId id="529" r:id="rId18"/>
    <p:sldId id="530" r:id="rId19"/>
    <p:sldId id="522" r:id="rId20"/>
    <p:sldId id="524" r:id="rId21"/>
    <p:sldId id="531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3399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1" autoAdjust="0"/>
    <p:restoredTop sz="94660"/>
  </p:normalViewPr>
  <p:slideViewPr>
    <p:cSldViewPr>
      <p:cViewPr varScale="1">
        <p:scale>
          <a:sx n="70" d="100"/>
          <a:sy n="70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1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93B856-2A45-4390-B2B4-092146E3D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38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3B856-2A45-4390-B2B4-092146E3D5A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0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01A4-2703-4093-96A0-73ED1A144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26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FABD-0AB9-407B-8A09-6D6F07B52C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4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502D-4748-495C-8C8C-C31B780EE1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6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7525-13B0-4215-B7C5-838DDD7CD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2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DFF1-5093-4205-813E-92F7BD1659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81E5-DC74-42B7-8BDB-B63954DF1A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1D7C-CFCE-483E-805D-922E933F3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6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1073-D625-4582-A610-44E8595A7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1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7A81-2E6A-4C14-AF50-A9B1FD388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2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8667-120A-4F7E-8E15-35FB370240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4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45AE-5C49-454E-B5F3-1CDFF41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6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ED1DC-2B20-4FB7-B29A-314B5EF52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2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2398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DEVELOPMENT FOR LAW STUDENTS </a:t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 Cullen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</a:rPr>
              <a:t>BEYOND THEORY:</a:t>
            </a:r>
          </a:p>
          <a:p>
            <a:pPr algn="ctr"/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</a:rPr>
              <a:t>DEVELOPING AND INSPIRING OUR STUDENTS TO BE LEADERS </a:t>
            </a:r>
            <a:endParaRPr lang="en-US" sz="3600" dirty="0">
              <a:solidFill>
                <a:srgbClr val="0033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</a:rPr>
              <a:t>CCL Leadership Progression 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180590"/>
              </p:ext>
            </p:extLst>
          </p:nvPr>
        </p:nvGraphicFramePr>
        <p:xfrm>
          <a:off x="0" y="609601"/>
          <a:ext cx="9144000" cy="468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7554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LEADING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SELF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LEADING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LEADING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MANAGERS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LEADING THE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FUNCTION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LEADING THE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ORGANIZATION</a:t>
                      </a:r>
                      <a:endParaRPr lang="en-US" sz="18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892760">
                <a:tc>
                  <a:txBody>
                    <a:bodyPr/>
                    <a:lstStyle/>
                    <a:p>
                      <a:r>
                        <a:rPr lang="en-US" dirty="0" smtClean="0"/>
                        <a:t>• Prepare for leadership roles </a:t>
                      </a:r>
                    </a:p>
                    <a:p>
                      <a:r>
                        <a:rPr lang="en-US" dirty="0" smtClean="0"/>
                        <a:t>• Build a leadership identity</a:t>
                      </a:r>
                    </a:p>
                    <a:p>
                      <a:r>
                        <a:rPr lang="en-US" dirty="0" smtClean="0"/>
                        <a:t>• Increase personal effectiveness and performance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• Transition from individual performer to leading a team </a:t>
                      </a:r>
                    </a:p>
                    <a:p>
                      <a:r>
                        <a:rPr lang="en-US" dirty="0" smtClean="0"/>
                        <a:t>• Build relationships to get work done </a:t>
                      </a:r>
                    </a:p>
                    <a:p>
                      <a:r>
                        <a:rPr lang="en-US" dirty="0" smtClean="0"/>
                        <a:t>• Deal effectively with conflict </a:t>
                      </a:r>
                    </a:p>
                    <a:p>
                      <a:r>
                        <a:rPr lang="en-US" dirty="0" smtClean="0"/>
                        <a:t>• Solve problems successfully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• Integrate cross-functional perspectives in decisions </a:t>
                      </a:r>
                    </a:p>
                    <a:p>
                      <a:r>
                        <a:rPr lang="en-US" dirty="0" smtClean="0"/>
                        <a:t>• Handle complexity </a:t>
                      </a:r>
                    </a:p>
                    <a:p>
                      <a:r>
                        <a:rPr lang="en-US" dirty="0" smtClean="0"/>
                        <a:t>• Sell ideas to senior leaders</a:t>
                      </a:r>
                    </a:p>
                    <a:p>
                      <a:r>
                        <a:rPr lang="en-US" dirty="0" smtClean="0"/>
                        <a:t> • Select and lead managers for high performance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• Set vision and build toward the future </a:t>
                      </a:r>
                    </a:p>
                    <a:p>
                      <a:r>
                        <a:rPr lang="en-US" dirty="0" smtClean="0"/>
                        <a:t>• Balance trade-offs between the short-and long-term </a:t>
                      </a:r>
                    </a:p>
                    <a:p>
                      <a:r>
                        <a:rPr lang="en-US" dirty="0" smtClean="0"/>
                        <a:t>• Align the organization for strategy implementation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• Set organizational direction </a:t>
                      </a:r>
                    </a:p>
                    <a:p>
                      <a:r>
                        <a:rPr lang="en-US" dirty="0" smtClean="0"/>
                        <a:t>• Foster alignments across the organization </a:t>
                      </a:r>
                    </a:p>
                    <a:p>
                      <a:r>
                        <a:rPr lang="en-US" dirty="0" smtClean="0"/>
                        <a:t>• Gain commitment for performance </a:t>
                      </a:r>
                    </a:p>
                    <a:p>
                      <a:r>
                        <a:rPr lang="en-US" dirty="0" smtClean="0"/>
                        <a:t>• Refine and build strong executive persona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ight Arrow 11"/>
          <p:cNvSpPr/>
          <p:nvPr/>
        </p:nvSpPr>
        <p:spPr>
          <a:xfrm rot="16200000">
            <a:off x="491827" y="5399578"/>
            <a:ext cx="997546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349689"/>
            <a:ext cx="2362200" cy="488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C000"/>
                </a:solidFill>
              </a:rPr>
              <a:t>Our Students are Here</a:t>
            </a:r>
            <a:endParaRPr lang="en-US" sz="1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7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1"/>
            <a:ext cx="8763000" cy="12954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33CC"/>
                </a:solidFill>
                <a:latin typeface="+mn-lt"/>
              </a:rPr>
              <a:t>The first step in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Leadership Development is Personal</a:t>
            </a:r>
            <a:r>
              <a:rPr lang="en-US" sz="3200" dirty="0">
                <a:solidFill>
                  <a:srgbClr val="0033CC"/>
                </a:solidFill>
                <a:latin typeface="+mn-lt"/>
              </a:rPr>
              <a:t> – it about the </a:t>
            </a:r>
            <a:r>
              <a:rPr lang="en-US" sz="3200" dirty="0" smtClean="0">
                <a:solidFill>
                  <a:srgbClr val="0033CC"/>
                </a:solidFill>
                <a:latin typeface="+mn-lt"/>
              </a:rPr>
              <a:t>Individual- </a:t>
            </a:r>
            <a:r>
              <a:rPr lang="en-US" sz="3200" dirty="0">
                <a:solidFill>
                  <a:srgbClr val="0033CC"/>
                </a:solidFill>
                <a:latin typeface="+mn-lt"/>
              </a:rPr>
              <a:t>it is about our students learning why they might want to lead.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2600"/>
            <a:ext cx="7886700" cy="442436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200" dirty="0"/>
              <a:t>O</a:t>
            </a:r>
            <a:r>
              <a:rPr lang="en-US" sz="3200" dirty="0" smtClean="0"/>
              <a:t>ur law students are in the early part of their careers- CCL calls this the </a:t>
            </a:r>
            <a:r>
              <a:rPr lang="en-US" sz="3200" dirty="0" smtClean="0">
                <a:solidFill>
                  <a:srgbClr val="FF0000"/>
                </a:solidFill>
              </a:rPr>
              <a:t>“Leading </a:t>
            </a:r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elf” </a:t>
            </a:r>
            <a:r>
              <a:rPr lang="en-US" sz="3200" dirty="0" smtClean="0"/>
              <a:t>level; personal  leadership development.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Self Assessment </a:t>
            </a:r>
            <a:r>
              <a:rPr lang="en-US" sz="3200" dirty="0" smtClean="0"/>
              <a:t>is a critical at this Level.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I use Lectures and a lot of </a:t>
            </a:r>
            <a:r>
              <a:rPr lang="en-US" sz="3200" dirty="0" smtClean="0">
                <a:solidFill>
                  <a:srgbClr val="FF0000"/>
                </a:solidFill>
              </a:rPr>
              <a:t>Active and Experiential Learning Strategies. 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They examine leadership ideas, values, skills and also explore: </a:t>
            </a:r>
            <a:r>
              <a:rPr lang="en-US" sz="3200" dirty="0" smtClean="0">
                <a:solidFill>
                  <a:srgbClr val="FF0000"/>
                </a:solidFill>
              </a:rPr>
              <a:t>What and why  should they lead?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31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127"/>
            <a:ext cx="8686800" cy="1006474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</a:rPr>
              <a:t>Successful Leadership Development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Theory – Leadership Models- Policy and Literature </a:t>
            </a:r>
          </a:p>
          <a:p>
            <a:r>
              <a:rPr lang="en-US" sz="4000" dirty="0"/>
              <a:t>Self Assessment </a:t>
            </a:r>
          </a:p>
          <a:p>
            <a:r>
              <a:rPr lang="en-US" sz="4000" dirty="0" smtClean="0"/>
              <a:t>Exercises</a:t>
            </a:r>
          </a:p>
          <a:p>
            <a:r>
              <a:rPr lang="en-US" sz="4000" dirty="0" smtClean="0"/>
              <a:t>Skill Development </a:t>
            </a:r>
          </a:p>
          <a:p>
            <a:r>
              <a:rPr lang="en-US" sz="4000" dirty="0"/>
              <a:t>B</a:t>
            </a:r>
            <a:r>
              <a:rPr lang="en-US" sz="4000" dirty="0" smtClean="0"/>
              <a:t>reak Out </a:t>
            </a:r>
            <a:r>
              <a:rPr lang="en-US" sz="4000" dirty="0"/>
              <a:t>S</a:t>
            </a:r>
            <a:r>
              <a:rPr lang="en-US" sz="4000" dirty="0" smtClean="0"/>
              <a:t>essions</a:t>
            </a:r>
          </a:p>
          <a:p>
            <a:r>
              <a:rPr lang="en-US" sz="4000" dirty="0"/>
              <a:t>C</a:t>
            </a:r>
            <a:r>
              <a:rPr lang="en-US" sz="4000" dirty="0" smtClean="0"/>
              <a:t>ase Studies </a:t>
            </a:r>
          </a:p>
        </p:txBody>
      </p:sp>
    </p:spTree>
    <p:extLst>
      <p:ext uri="{BB962C8B-B14F-4D97-AF65-F5344CB8AC3E}">
        <p14:creationId xmlns:p14="http://schemas.microsoft.com/office/powerpoint/2010/main" val="3790218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</a:rPr>
              <a:t>Self Assessment Tools  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938711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Myers Briggs</a:t>
            </a:r>
          </a:p>
          <a:p>
            <a:r>
              <a:rPr lang="en-US" sz="3000" dirty="0" smtClean="0"/>
              <a:t>Campbell Leadership Descriptor </a:t>
            </a:r>
          </a:p>
          <a:p>
            <a:r>
              <a:rPr lang="en-US" sz="3000" dirty="0" smtClean="0"/>
              <a:t>Leadership Challenge Practices Inventory - LPI</a:t>
            </a:r>
          </a:p>
          <a:p>
            <a:r>
              <a:rPr lang="en-US" sz="3000" dirty="0" smtClean="0"/>
              <a:t>Thomas </a:t>
            </a:r>
            <a:r>
              <a:rPr lang="en-US" sz="3000" dirty="0" err="1" smtClean="0"/>
              <a:t>Killman</a:t>
            </a:r>
            <a:endParaRPr lang="en-US" sz="3000" dirty="0" smtClean="0"/>
          </a:p>
          <a:p>
            <a:r>
              <a:rPr lang="en-US" sz="3000" dirty="0" smtClean="0"/>
              <a:t>University of Pennsylvania -  Strengths Test - Skill Assessment- Character Strengths </a:t>
            </a:r>
          </a:p>
          <a:p>
            <a:r>
              <a:rPr lang="en-US" sz="3000" dirty="0" smtClean="0"/>
              <a:t>Gallop – Clifton – Roth - Strengths Finder </a:t>
            </a:r>
          </a:p>
          <a:p>
            <a:r>
              <a:rPr lang="en-US" sz="3000" dirty="0" smtClean="0"/>
              <a:t>Grit Survey- Angela Duckworth </a:t>
            </a:r>
          </a:p>
          <a:p>
            <a:r>
              <a:rPr lang="en-US" sz="3000" dirty="0" smtClean="0"/>
              <a:t>I think a 360 would be interesting but expensive and a bit time consuming.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74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>
                <a:solidFill>
                  <a:srgbClr val="0033CC"/>
                </a:solidFill>
                <a:latin typeface="+mn-lt"/>
                <a:cs typeface="Times New Roman" panose="02020603050405020304" pitchFamily="18" charset="0"/>
              </a:rPr>
              <a:t>Module Topics</a:t>
            </a:r>
            <a:r>
              <a:rPr lang="en-US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Introduction-Exercises-Case Studies </a:t>
            </a:r>
            <a:endParaRPr lang="en-US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5257800"/>
          </a:xfrm>
        </p:spPr>
        <p:txBody>
          <a:bodyPr>
            <a:noAutofit/>
          </a:bodyPr>
          <a:lstStyle/>
          <a:p>
            <a:r>
              <a:rPr lang="en-US" dirty="0" smtClean="0"/>
              <a:t>Vision.</a:t>
            </a:r>
          </a:p>
          <a:p>
            <a:r>
              <a:rPr lang="en-US" dirty="0" smtClean="0"/>
              <a:t>Strategy and decision making.</a:t>
            </a:r>
          </a:p>
          <a:p>
            <a:r>
              <a:rPr lang="en-US" dirty="0" smtClean="0"/>
              <a:t>Team work and collaboration.</a:t>
            </a:r>
          </a:p>
          <a:p>
            <a:r>
              <a:rPr lang="en-US" dirty="0" smtClean="0"/>
              <a:t>Innovative, entrepreneurial and creative thinking.</a:t>
            </a:r>
          </a:p>
          <a:p>
            <a:r>
              <a:rPr lang="en-US" dirty="0" smtClean="0"/>
              <a:t>Relationship building not breaking (Relationships are the foundation of Leadership). </a:t>
            </a:r>
          </a:p>
          <a:p>
            <a:r>
              <a:rPr lang="en-US" dirty="0" smtClean="0"/>
              <a:t>How to build </a:t>
            </a:r>
            <a:r>
              <a:rPr lang="en-US" dirty="0"/>
              <a:t>c</a:t>
            </a:r>
            <a:r>
              <a:rPr lang="en-US" dirty="0" smtClean="0"/>
              <a:t>redibility.</a:t>
            </a:r>
          </a:p>
          <a:p>
            <a:r>
              <a:rPr lang="en-US" dirty="0" smtClean="0"/>
              <a:t>Influence, persuasion and </a:t>
            </a:r>
            <a:r>
              <a:rPr lang="en-US" dirty="0"/>
              <a:t>c</a:t>
            </a:r>
            <a:r>
              <a:rPr lang="en-US" dirty="0" smtClean="0"/>
              <a:t>ommunication.</a:t>
            </a:r>
          </a:p>
          <a:p>
            <a:r>
              <a:rPr lang="en-US" dirty="0" smtClean="0"/>
              <a:t>Emotional awareness and IQ.</a:t>
            </a:r>
          </a:p>
          <a:p>
            <a:r>
              <a:rPr lang="en-US" dirty="0" smtClean="0"/>
              <a:t>Cultural </a:t>
            </a:r>
            <a:r>
              <a:rPr lang="en-US" dirty="0"/>
              <a:t>a</a:t>
            </a:r>
            <a:r>
              <a:rPr lang="en-US" dirty="0" smtClean="0"/>
              <a:t>wareness.</a:t>
            </a:r>
          </a:p>
          <a:p>
            <a:r>
              <a:rPr lang="en-US" dirty="0" smtClean="0"/>
              <a:t>Grit and a Growth Mindset.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31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Case Studies </a:t>
            </a:r>
            <a:endParaRPr lang="en-US" sz="60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00200"/>
            <a:ext cx="3257550" cy="45767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33CC"/>
                </a:solidFill>
              </a:rPr>
              <a:t>Gandhi</a:t>
            </a:r>
          </a:p>
          <a:p>
            <a:r>
              <a:rPr lang="en-US" sz="4400" dirty="0" smtClean="0">
                <a:solidFill>
                  <a:srgbClr val="0033CC"/>
                </a:solidFill>
              </a:rPr>
              <a:t>Lincoln</a:t>
            </a:r>
          </a:p>
          <a:p>
            <a:r>
              <a:rPr lang="en-US" sz="4400" dirty="0" smtClean="0">
                <a:solidFill>
                  <a:srgbClr val="0033CC"/>
                </a:solidFill>
              </a:rPr>
              <a:t>Thurgood Marshall</a:t>
            </a:r>
          </a:p>
          <a:p>
            <a:r>
              <a:rPr lang="en-US" sz="4400" dirty="0" smtClean="0">
                <a:solidFill>
                  <a:srgbClr val="0033CC"/>
                </a:solidFill>
              </a:rPr>
              <a:t>HBS Case </a:t>
            </a:r>
            <a:r>
              <a:rPr lang="en-US" sz="4400" dirty="0">
                <a:solidFill>
                  <a:srgbClr val="0033CC"/>
                </a:solidFill>
              </a:rPr>
              <a:t>S</a:t>
            </a:r>
            <a:r>
              <a:rPr lang="en-US" sz="4400" dirty="0" smtClean="0">
                <a:solidFill>
                  <a:srgbClr val="0033CC"/>
                </a:solidFill>
              </a:rPr>
              <a:t>tudies </a:t>
            </a:r>
          </a:p>
        </p:txBody>
      </p:sp>
      <p:pic>
        <p:nvPicPr>
          <p:cNvPr id="4102" name="Picture 6" descr="Image result for Gandh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600200"/>
            <a:ext cx="1833196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lincol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00201"/>
            <a:ext cx="1809750" cy="233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thurgood marsh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4038600"/>
            <a:ext cx="18097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harvard business scho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52899"/>
            <a:ext cx="19621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498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ChangeArrowheads="1"/>
          </p:cNvSpPr>
          <p:nvPr/>
        </p:nvSpPr>
        <p:spPr bwMode="auto">
          <a:xfrm>
            <a:off x="381000" y="1447800"/>
            <a:ext cx="8534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title"/>
          </p:nvPr>
        </p:nvSpPr>
        <p:spPr>
          <a:xfrm>
            <a:off x="3124200" y="381000"/>
            <a:ext cx="5562600" cy="12954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0033CC"/>
                </a:solidFill>
                <a:latin typeface="+mn-lt"/>
              </a:rPr>
              <a:t>The Leadership Challenge</a:t>
            </a:r>
          </a:p>
        </p:txBody>
      </p:sp>
      <p:pic>
        <p:nvPicPr>
          <p:cNvPr id="302084" name="Picture 4" descr="theleadershipchallengebookhu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21780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3581400" y="1676400"/>
            <a:ext cx="49530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0033CC"/>
                </a:solidFill>
              </a:rPr>
              <a:t>The </a:t>
            </a:r>
            <a:r>
              <a:rPr lang="en-US" altLang="en-US" sz="3600" dirty="0">
                <a:solidFill>
                  <a:srgbClr val="0033CC"/>
                </a:solidFill>
              </a:rPr>
              <a:t>Five Practices of Exemplary </a:t>
            </a:r>
            <a:r>
              <a:rPr lang="en-US" altLang="en-US" sz="3600" dirty="0" smtClean="0">
                <a:solidFill>
                  <a:srgbClr val="0033CC"/>
                </a:solidFill>
              </a:rPr>
              <a:t>Leadership</a:t>
            </a:r>
            <a:endParaRPr lang="en-US" altLang="en-US" sz="3200" dirty="0" smtClean="0">
              <a:solidFill>
                <a:srgbClr val="0033CC"/>
              </a:solidFill>
            </a:endParaRPr>
          </a:p>
          <a:p>
            <a:pPr algn="ctr"/>
            <a:r>
              <a:rPr lang="en-US" altLang="en-US" sz="3200" dirty="0"/>
              <a:t>Model the Way</a:t>
            </a:r>
          </a:p>
          <a:p>
            <a:pPr algn="ctr"/>
            <a:r>
              <a:rPr lang="en-US" altLang="en-US" sz="3200" dirty="0"/>
              <a:t>Inspire a Shared Vision</a:t>
            </a:r>
          </a:p>
          <a:p>
            <a:pPr algn="ctr"/>
            <a:r>
              <a:rPr lang="en-US" altLang="en-US" sz="3200" dirty="0"/>
              <a:t>Challenge the Process</a:t>
            </a:r>
          </a:p>
          <a:p>
            <a:pPr algn="ctr"/>
            <a:r>
              <a:rPr lang="en-US" altLang="en-US" sz="3200" dirty="0"/>
              <a:t>Enable Others to Act</a:t>
            </a:r>
          </a:p>
          <a:p>
            <a:pPr algn="ctr"/>
            <a:r>
              <a:rPr lang="en-US" altLang="en-US" sz="3200" dirty="0"/>
              <a:t>Encourage the Heart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0000"/>
                </a:solidFill>
              </a:rPr>
              <a:t>After 10 Years- it is all about Encouraging the Heart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8610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33CC"/>
                </a:solidFill>
                <a:latin typeface="+mn-lt"/>
              </a:rPr>
              <a:t>In this New Normal: A Super Competitive Legal Environment and the </a:t>
            </a:r>
            <a:r>
              <a:rPr lang="en-US" sz="3600" dirty="0">
                <a:solidFill>
                  <a:srgbClr val="0033CC"/>
                </a:solidFill>
                <a:latin typeface="+mn-lt"/>
              </a:rPr>
              <a:t>G</a:t>
            </a:r>
            <a:r>
              <a:rPr lang="en-US" sz="3600" dirty="0" smtClean="0">
                <a:solidFill>
                  <a:srgbClr val="0033CC"/>
                </a:solidFill>
                <a:latin typeface="+mn-lt"/>
              </a:rPr>
              <a:t>ig Economy.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  <a:latin typeface="+mn-lt"/>
              </a:rPr>
              <a:t>My Goals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5001"/>
            <a:ext cx="78867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give </a:t>
            </a:r>
            <a:r>
              <a:rPr lang="en-US" smtClean="0"/>
              <a:t>my students</a:t>
            </a:r>
            <a:r>
              <a:rPr lang="en-US" smtClean="0"/>
              <a:t> </a:t>
            </a:r>
            <a:r>
              <a:rPr lang="en-US" dirty="0" smtClean="0"/>
              <a:t>legal and career success </a:t>
            </a:r>
            <a:r>
              <a:rPr lang="en-US" dirty="0" smtClean="0"/>
              <a:t>skills (I now think entrepreneurial skills are critical).</a:t>
            </a:r>
            <a:endParaRPr lang="en-US" dirty="0" smtClean="0"/>
          </a:p>
          <a:p>
            <a:r>
              <a:rPr lang="en-US" dirty="0" smtClean="0"/>
              <a:t>To let them explore and create their leadership values and character. </a:t>
            </a:r>
          </a:p>
          <a:p>
            <a:r>
              <a:rPr lang="en-US" dirty="0" smtClean="0"/>
              <a:t>To have them (start to) create a vision and purpose for their legal </a:t>
            </a:r>
            <a:r>
              <a:rPr lang="en-US" dirty="0"/>
              <a:t>c</a:t>
            </a:r>
            <a:r>
              <a:rPr lang="en-US" dirty="0" smtClean="0"/>
              <a:t>areer.</a:t>
            </a:r>
          </a:p>
          <a:p>
            <a:r>
              <a:rPr lang="en-US" dirty="0" smtClean="0"/>
              <a:t>To help them understand their interests, character traits, strengths and have them further develop their professional and leadership identity.  </a:t>
            </a:r>
          </a:p>
          <a:p>
            <a:r>
              <a:rPr lang="en-US" dirty="0" smtClean="0"/>
              <a:t>To inspire and empower them to make positive change for themselves, for their communities and organizations.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54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4800" dirty="0" smtClean="0">
                <a:solidFill>
                  <a:srgbClr val="0033CC"/>
                </a:solidFill>
                <a:latin typeface="+mn-lt"/>
              </a:rPr>
              <a:t>Working Definition of </a:t>
            </a:r>
            <a:br>
              <a:rPr lang="en-US" sz="4800" dirty="0" smtClean="0">
                <a:solidFill>
                  <a:srgbClr val="0033CC"/>
                </a:solidFill>
                <a:latin typeface="+mn-lt"/>
              </a:rPr>
            </a:br>
            <a:r>
              <a:rPr lang="en-US" sz="4800" dirty="0" smtClean="0">
                <a:solidFill>
                  <a:srgbClr val="0033CC"/>
                </a:solidFill>
                <a:latin typeface="+mn-lt"/>
              </a:rPr>
              <a:t>Leadership for Lawyers</a:t>
            </a:r>
            <a:r>
              <a:rPr lang="en-US" sz="4800" dirty="0">
                <a:solidFill>
                  <a:srgbClr val="0033CC"/>
                </a:solidFill>
                <a:latin typeface="+mn-lt"/>
              </a:rPr>
              <a:t/>
            </a:r>
            <a:br>
              <a:rPr lang="en-US" sz="4800" dirty="0">
                <a:solidFill>
                  <a:srgbClr val="0033CC"/>
                </a:solidFill>
                <a:latin typeface="+mn-lt"/>
              </a:rPr>
            </a:br>
            <a:endParaRPr lang="en-US" sz="3600" dirty="0" smtClean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n-US" sz="5400" dirty="0" smtClean="0"/>
              <a:t>The </a:t>
            </a:r>
            <a:r>
              <a:rPr lang="en-US" sz="5400" dirty="0" smtClean="0">
                <a:solidFill>
                  <a:srgbClr val="FF0000"/>
                </a:solidFill>
              </a:rPr>
              <a:t>process </a:t>
            </a:r>
            <a:r>
              <a:rPr lang="en-US" sz="5400" dirty="0" smtClean="0"/>
              <a:t>by which an individual or group </a:t>
            </a:r>
            <a:r>
              <a:rPr lang="en-US" sz="5400" dirty="0" smtClean="0">
                <a:solidFill>
                  <a:srgbClr val="FF0000"/>
                </a:solidFill>
              </a:rPr>
              <a:t>influences</a:t>
            </a:r>
            <a:r>
              <a:rPr lang="en-US" sz="5400" dirty="0" smtClean="0"/>
              <a:t> others to achieve </a:t>
            </a:r>
            <a:r>
              <a:rPr lang="en-US" sz="5400" dirty="0" smtClean="0">
                <a:solidFill>
                  <a:srgbClr val="FF0000"/>
                </a:solidFill>
              </a:rPr>
              <a:t>positive, ethical change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0335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FF0000"/>
                </a:solidFill>
                <a:latin typeface="+mn-lt"/>
              </a:rPr>
              <a:t>When does one lead? 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+mn-lt"/>
              </a:rPr>
            </a:br>
            <a:r>
              <a:rPr lang="en-US" dirty="0" smtClean="0">
                <a:latin typeface="+mn-lt"/>
              </a:rPr>
              <a:t>When something is important enough for them to change.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9144000" cy="3382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Leadership is the result of knowing </a:t>
            </a:r>
            <a:r>
              <a:rPr lang="en-US" dirty="0" smtClean="0"/>
              <a:t>what is important to you, wanting </a:t>
            </a:r>
            <a:r>
              <a:rPr lang="en-US" dirty="0"/>
              <a:t>to create meaningful </a:t>
            </a:r>
            <a:r>
              <a:rPr lang="en-US" dirty="0" smtClean="0"/>
              <a:t>change</a:t>
            </a:r>
            <a:r>
              <a:rPr lang="en-US" dirty="0"/>
              <a:t>, and taking the action to create such change.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0000FF"/>
                </a:solidFill>
              </a:rPr>
              <a:t>It could be a change in you, your family, your job, your school, your environment, in your community or society. </a:t>
            </a:r>
            <a:endParaRPr lang="en-US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You will want to lead- when something important to you needs change.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So what is important to you?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56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33CC"/>
                </a:solidFill>
                <a:latin typeface="+mn-lt"/>
              </a:rPr>
              <a:t>Bob Cullen </a:t>
            </a:r>
            <a:endParaRPr lang="en-US" sz="54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35 Year Legal Career- </a:t>
            </a:r>
            <a:r>
              <a:rPr lang="en-US" sz="4400" dirty="0" smtClean="0"/>
              <a:t>Lawyer- Managing Partner- Mediator- GC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Adjunct Professor-</a:t>
            </a:r>
            <a:r>
              <a:rPr lang="en-US" sz="4400" dirty="0" smtClean="0"/>
              <a:t> for 18 years at SCU. </a:t>
            </a:r>
          </a:p>
          <a:p>
            <a:r>
              <a:rPr lang="en-US" sz="4400" dirty="0" smtClean="0"/>
              <a:t>Developed the </a:t>
            </a:r>
            <a:r>
              <a:rPr lang="en-US" sz="4400" dirty="0" smtClean="0">
                <a:solidFill>
                  <a:srgbClr val="FF0000"/>
                </a:solidFill>
              </a:rPr>
              <a:t>first Law School </a:t>
            </a:r>
            <a:r>
              <a:rPr lang="en-US" sz="4400" dirty="0">
                <a:solidFill>
                  <a:srgbClr val="FF0000"/>
                </a:solidFill>
              </a:rPr>
              <a:t>L</a:t>
            </a:r>
            <a:r>
              <a:rPr lang="en-US" sz="4400" dirty="0" smtClean="0">
                <a:solidFill>
                  <a:srgbClr val="FF0000"/>
                </a:solidFill>
              </a:rPr>
              <a:t>eadership </a:t>
            </a:r>
            <a:r>
              <a:rPr lang="en-US" sz="4400" dirty="0">
                <a:solidFill>
                  <a:srgbClr val="FF0000"/>
                </a:solidFill>
              </a:rPr>
              <a:t>C</a:t>
            </a:r>
            <a:r>
              <a:rPr lang="en-US" sz="4400" dirty="0" smtClean="0">
                <a:solidFill>
                  <a:srgbClr val="FF0000"/>
                </a:solidFill>
              </a:rPr>
              <a:t>lass </a:t>
            </a:r>
            <a:r>
              <a:rPr lang="en-US" sz="4400" dirty="0" smtClean="0"/>
              <a:t>in 2005 here at SCU.</a:t>
            </a:r>
          </a:p>
          <a:p>
            <a:pPr marL="0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706428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1"/>
            <a:ext cx="7886700" cy="75920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Here is what is important to me.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74" name="Picture 2" descr="Image result for if you inspire others to do mo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59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749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  <a:latin typeface="+mn-lt"/>
              </a:rPr>
              <a:t>Leon Panetta</a:t>
            </a:r>
            <a:endParaRPr lang="en-US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29150" y="1690689"/>
            <a:ext cx="3886200" cy="4486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As lawyers, you’re getting a license, not only to practice law, your getting a license to be a leader. </a:t>
            </a:r>
            <a:endParaRPr lang="en-US" sz="3600" dirty="0"/>
          </a:p>
          <a:p>
            <a:pPr marL="0" indent="0">
              <a:buNone/>
            </a:pPr>
            <a:r>
              <a:rPr lang="en-US" sz="3200" dirty="0" smtClean="0">
                <a:solidFill>
                  <a:srgbClr val="0033CC"/>
                </a:solidFill>
              </a:rPr>
              <a:t>Leon Panetta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33CC"/>
                </a:solidFill>
              </a:rPr>
              <a:t>SCU Law Graduate 1963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1030" name="Picture 6" descr="Image result for leon panett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6376"/>
            <a:ext cx="4038600" cy="371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53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33CC"/>
                </a:solidFill>
                <a:latin typeface="+mn-lt"/>
              </a:rPr>
              <a:t>Missed out on my real career. </a:t>
            </a:r>
            <a:endParaRPr lang="en-US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65" y="1690689"/>
            <a:ext cx="7829550" cy="4879975"/>
          </a:xfrm>
        </p:spPr>
      </p:pic>
      <p:sp>
        <p:nvSpPr>
          <p:cNvPr id="4" name="AutoShape 2" descr="https://mail.google.com/mail/u/0/?ui=2&amp;ik=24cde2ef24&amp;view=fimg&amp;th=1624e19d4d4e3b32&amp;attid=0.1.1&amp;disp=emb&amp;attbid=ANGjdJ98LFa6PX-2-TaCvjwTIp6mI7D7JOdLNL1V1h-MeYWwbzqunq-Erli2bO0UzG_2pmZjNRjm9YNFEGfckL52Tj0V2973F9jUIL8_0sUKJwMl9xZEwWZ9j6vTx2E&amp;sz=s0-l75-ft&amp;ats=1521728845552&amp;rm=1624e19d4d4e3b32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09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143000"/>
            <a:ext cx="39290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1"/>
            <a:ext cx="7886700" cy="83819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</a:rPr>
              <a:t>Wrote a Book in 2007 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1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84710" y="452718"/>
            <a:ext cx="8202090" cy="140053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</a:rPr>
              <a:t>Ten Leading Lawyer Interviews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3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2060575"/>
            <a:ext cx="3810000" cy="419576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Leon </a:t>
            </a:r>
            <a:r>
              <a:rPr lang="en-US" sz="3200" dirty="0"/>
              <a:t>Panetta</a:t>
            </a:r>
          </a:p>
          <a:p>
            <a:r>
              <a:rPr lang="en-US" sz="3200" dirty="0"/>
              <a:t>Ben </a:t>
            </a:r>
            <a:r>
              <a:rPr lang="en-US" sz="3200" dirty="0" err="1"/>
              <a:t>Heineman</a:t>
            </a:r>
            <a:endParaRPr lang="en-US" sz="3200" dirty="0"/>
          </a:p>
          <a:p>
            <a:r>
              <a:rPr lang="en-US" sz="3200" dirty="0"/>
              <a:t>Ca. Supreme Ct. Justice </a:t>
            </a:r>
            <a:r>
              <a:rPr lang="en-US" sz="3200" dirty="0" smtClean="0"/>
              <a:t>Joyce Kennard</a:t>
            </a:r>
            <a:endParaRPr lang="en-US" sz="3200" dirty="0"/>
          </a:p>
          <a:p>
            <a:r>
              <a:rPr lang="en-US" sz="3200" dirty="0"/>
              <a:t>Larry </a:t>
            </a:r>
            <a:r>
              <a:rPr lang="en-US" sz="3200" dirty="0" err="1"/>
              <a:t>Sonsini</a:t>
            </a:r>
            <a:endParaRPr lang="en-US" sz="3200" dirty="0"/>
          </a:p>
          <a:p>
            <a:r>
              <a:rPr lang="en-US" sz="3200" dirty="0"/>
              <a:t>Fred Krupp</a:t>
            </a:r>
          </a:p>
          <a:p>
            <a:r>
              <a:rPr lang="en-US" sz="3200" dirty="0"/>
              <a:t>Robert Grey</a:t>
            </a:r>
          </a:p>
          <a:p>
            <a:endParaRPr lang="en-US" sz="3200" dirty="0"/>
          </a:p>
        </p:txBody>
      </p:sp>
      <p:sp>
        <p:nvSpPr>
          <p:cNvPr id="283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241975" y="2056093"/>
            <a:ext cx="4063825" cy="420024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William Loris</a:t>
            </a:r>
          </a:p>
          <a:p>
            <a:r>
              <a:rPr lang="en-US" sz="3200" dirty="0" smtClean="0"/>
              <a:t>Deputy </a:t>
            </a:r>
            <a:r>
              <a:rPr lang="en-US" sz="3200" dirty="0"/>
              <a:t>Assistant Attorney General Deborah Garza</a:t>
            </a:r>
          </a:p>
          <a:p>
            <a:r>
              <a:rPr lang="en-US" sz="3200" dirty="0"/>
              <a:t>Elizabeth </a:t>
            </a:r>
            <a:r>
              <a:rPr lang="en-US" sz="3200" dirty="0" err="1"/>
              <a:t>Cabraser</a:t>
            </a:r>
            <a:endParaRPr lang="en-US" sz="3200" dirty="0"/>
          </a:p>
          <a:p>
            <a:r>
              <a:rPr lang="en-US" sz="3200" dirty="0" smtClean="0"/>
              <a:t>Rudy </a:t>
            </a:r>
            <a:r>
              <a:rPr lang="en-US" sz="3200" dirty="0"/>
              <a:t>Giuliani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29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80646" y="381000"/>
            <a:ext cx="8354490" cy="990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33CC"/>
                </a:solidFill>
                <a:latin typeface="+mn-lt"/>
              </a:rPr>
              <a:t>What Makes Some </a:t>
            </a:r>
            <a:r>
              <a:rPr lang="en-US" dirty="0" smtClean="0">
                <a:solidFill>
                  <a:srgbClr val="0033CC"/>
                </a:solidFill>
                <a:latin typeface="+mn-lt"/>
              </a:rPr>
              <a:t>Lawyers 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Great?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/>
              <a:t>They practice law</a:t>
            </a:r>
            <a:r>
              <a:rPr lang="en-US" sz="3200" b="1" dirty="0"/>
              <a:t> </a:t>
            </a:r>
            <a:r>
              <a:rPr lang="en-US" sz="3200" dirty="0"/>
              <a:t>and they </a:t>
            </a:r>
            <a:r>
              <a:rPr lang="en-US" sz="3200" dirty="0">
                <a:solidFill>
                  <a:srgbClr val="FF0000"/>
                </a:solidFill>
              </a:rPr>
              <a:t>practice leadership</a:t>
            </a:r>
            <a:r>
              <a:rPr lang="en-US" sz="3200" dirty="0"/>
              <a:t>. 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Successful lawyers </a:t>
            </a:r>
            <a:r>
              <a:rPr lang="en-US" sz="3200" dirty="0" smtClean="0"/>
              <a:t>have great legal skills; </a:t>
            </a:r>
            <a:r>
              <a:rPr lang="en-US" sz="3200" b="1" dirty="0"/>
              <a:t>in addition</a:t>
            </a:r>
            <a:r>
              <a:rPr lang="en-US" sz="3200" dirty="0"/>
              <a:t>, they incorporate leadership skills in their practice </a:t>
            </a:r>
            <a:r>
              <a:rPr lang="en-US" sz="3200" dirty="0">
                <a:solidFill>
                  <a:srgbClr val="FF0000"/>
                </a:solidFill>
              </a:rPr>
              <a:t>to create opportunities, build relationships and create positive change for their clients, their organizations, and their communities. </a:t>
            </a:r>
          </a:p>
          <a:p>
            <a:pPr>
              <a:lnSpc>
                <a:spcPct val="80000"/>
              </a:lnSpc>
            </a:pPr>
            <a:r>
              <a:rPr lang="en-US" sz="3200" b="1" dirty="0"/>
              <a:t>Leadership</a:t>
            </a:r>
            <a:r>
              <a:rPr lang="en-US" sz="3200" dirty="0"/>
              <a:t> is </a:t>
            </a:r>
            <a:r>
              <a:rPr lang="en-US" sz="3200" dirty="0" smtClean="0"/>
              <a:t>an </a:t>
            </a:r>
            <a:r>
              <a:rPr lang="en-US" sz="3200" dirty="0">
                <a:solidFill>
                  <a:srgbClr val="FF0000"/>
                </a:solidFill>
              </a:rPr>
              <a:t>essential ingredient </a:t>
            </a:r>
            <a:r>
              <a:rPr lang="en-US" sz="3200" dirty="0"/>
              <a:t>to an extraordinary career in law.  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In short, extraordinary lawyers think like </a:t>
            </a:r>
            <a:r>
              <a:rPr lang="en-US" sz="3200" dirty="0" smtClean="0"/>
              <a:t>lawyers </a:t>
            </a:r>
            <a:r>
              <a:rPr lang="en-US" sz="3200" i="1" dirty="0">
                <a:solidFill>
                  <a:srgbClr val="FF0000"/>
                </a:solidFill>
              </a:rPr>
              <a:t>and think like leaders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42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4800" dirty="0" smtClean="0">
                <a:solidFill>
                  <a:srgbClr val="0033CC"/>
                </a:solidFill>
                <a:latin typeface="+mn-lt"/>
              </a:rPr>
              <a:t>Working Definition of </a:t>
            </a:r>
            <a:br>
              <a:rPr lang="en-US" sz="4800" dirty="0" smtClean="0">
                <a:solidFill>
                  <a:srgbClr val="0033CC"/>
                </a:solidFill>
                <a:latin typeface="+mn-lt"/>
              </a:rPr>
            </a:br>
            <a:r>
              <a:rPr lang="en-US" sz="4800" dirty="0" smtClean="0">
                <a:solidFill>
                  <a:srgbClr val="0033CC"/>
                </a:solidFill>
                <a:latin typeface="+mn-lt"/>
              </a:rPr>
              <a:t>Leadership for Lawyers</a:t>
            </a:r>
            <a:r>
              <a:rPr lang="en-US" sz="4800" dirty="0">
                <a:solidFill>
                  <a:srgbClr val="0033CC"/>
                </a:solidFill>
                <a:latin typeface="+mn-lt"/>
              </a:rPr>
              <a:t/>
            </a:r>
            <a:br>
              <a:rPr lang="en-US" sz="4800" dirty="0">
                <a:solidFill>
                  <a:srgbClr val="0033CC"/>
                </a:solidFill>
                <a:latin typeface="+mn-lt"/>
              </a:rPr>
            </a:br>
            <a:endParaRPr lang="en-US" sz="3600" dirty="0" smtClean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n-US" sz="5400" dirty="0" smtClean="0"/>
              <a:t>The </a:t>
            </a:r>
            <a:r>
              <a:rPr lang="en-US" sz="5400" dirty="0" smtClean="0">
                <a:solidFill>
                  <a:srgbClr val="FF0000"/>
                </a:solidFill>
              </a:rPr>
              <a:t>process </a:t>
            </a:r>
            <a:r>
              <a:rPr lang="en-US" sz="5400" dirty="0" smtClean="0"/>
              <a:t>by which an individual or group </a:t>
            </a:r>
            <a:r>
              <a:rPr lang="en-US" sz="5400" dirty="0" smtClean="0">
                <a:solidFill>
                  <a:srgbClr val="FF0000"/>
                </a:solidFill>
              </a:rPr>
              <a:t>influences</a:t>
            </a:r>
            <a:r>
              <a:rPr lang="en-US" sz="5400" dirty="0" smtClean="0"/>
              <a:t> others to achieve </a:t>
            </a:r>
            <a:r>
              <a:rPr lang="en-US" sz="5400" dirty="0" smtClean="0">
                <a:solidFill>
                  <a:srgbClr val="FF0000"/>
                </a:solidFill>
              </a:rPr>
              <a:t>positive, ethical change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698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ChangeArrowheads="1"/>
          </p:cNvSpPr>
          <p:nvPr/>
        </p:nvSpPr>
        <p:spPr bwMode="auto">
          <a:xfrm>
            <a:off x="381000" y="1447800"/>
            <a:ext cx="8534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title"/>
          </p:nvPr>
        </p:nvSpPr>
        <p:spPr>
          <a:xfrm>
            <a:off x="3124200" y="381000"/>
            <a:ext cx="5562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dirty="0" smtClean="0">
                <a:solidFill>
                  <a:srgbClr val="0033CC"/>
                </a:solidFill>
                <a:latin typeface="+mn-lt"/>
              </a:rPr>
              <a:t>I started Teaching the </a:t>
            </a:r>
            <a:r>
              <a:rPr lang="en-US" altLang="en-US" sz="4000" dirty="0">
                <a:solidFill>
                  <a:srgbClr val="0033CC"/>
                </a:solidFill>
                <a:latin typeface="+mn-lt"/>
              </a:rPr>
              <a:t>Leadership </a:t>
            </a:r>
            <a:r>
              <a:rPr lang="en-US" altLang="en-US" sz="4000" dirty="0" smtClean="0">
                <a:solidFill>
                  <a:srgbClr val="0033CC"/>
                </a:solidFill>
                <a:latin typeface="+mn-lt"/>
              </a:rPr>
              <a:t>Challenge Model</a:t>
            </a:r>
            <a:endParaRPr lang="en-US" altLang="en-US" sz="4000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302084" name="Picture 4" descr="theleadershipchallengebookhu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63" y="123825"/>
            <a:ext cx="21780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3581400" y="1676400"/>
            <a:ext cx="49530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FF0000"/>
                </a:solidFill>
              </a:rPr>
              <a:t>The </a:t>
            </a:r>
            <a:r>
              <a:rPr lang="en-US" altLang="en-US" sz="3600" dirty="0">
                <a:solidFill>
                  <a:srgbClr val="FF0000"/>
                </a:solidFill>
              </a:rPr>
              <a:t>Five Practices of Exemplary </a:t>
            </a:r>
            <a:r>
              <a:rPr lang="en-US" altLang="en-US" sz="3600" dirty="0" smtClean="0">
                <a:solidFill>
                  <a:srgbClr val="FF0000"/>
                </a:solidFill>
              </a:rPr>
              <a:t>Leadership</a:t>
            </a:r>
            <a:endParaRPr lang="en-US" altLang="en-US" sz="3200" dirty="0" smtClean="0">
              <a:solidFill>
                <a:srgbClr val="FF0000"/>
              </a:solidFill>
            </a:endParaRPr>
          </a:p>
          <a:p>
            <a:pPr algn="ctr"/>
            <a:r>
              <a:rPr lang="en-US" altLang="en-US" sz="3200" dirty="0"/>
              <a:t>Model the Way</a:t>
            </a:r>
          </a:p>
          <a:p>
            <a:pPr algn="ctr"/>
            <a:r>
              <a:rPr lang="en-US" altLang="en-US" sz="3200" dirty="0"/>
              <a:t>Inspire a Shared Vision</a:t>
            </a:r>
          </a:p>
          <a:p>
            <a:pPr algn="ctr"/>
            <a:r>
              <a:rPr lang="en-US" altLang="en-US" sz="3200" dirty="0"/>
              <a:t>Challenge the Process</a:t>
            </a:r>
          </a:p>
          <a:p>
            <a:pPr algn="ctr"/>
            <a:r>
              <a:rPr lang="en-US" altLang="en-US" sz="3200" dirty="0"/>
              <a:t>Enable Others to Act</a:t>
            </a:r>
          </a:p>
          <a:p>
            <a:pPr algn="ctr"/>
            <a:r>
              <a:rPr lang="en-US" altLang="en-US" sz="3200" dirty="0"/>
              <a:t>Encourage the Heart</a:t>
            </a:r>
          </a:p>
          <a:p>
            <a:pPr algn="ctr">
              <a:spcBef>
                <a:spcPct val="50000"/>
              </a:spcBef>
            </a:pPr>
            <a:endParaRPr lang="en-US" altLang="en-US" sz="3200" dirty="0"/>
          </a:p>
        </p:txBody>
      </p:sp>
      <p:pic>
        <p:nvPicPr>
          <p:cNvPr id="2052" name="Picture 4" descr="Image result for Barry Pos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25" y="3877002"/>
            <a:ext cx="2905125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44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5127"/>
            <a:ext cx="8610600" cy="1006474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800" dirty="0" smtClean="0">
                <a:solidFill>
                  <a:srgbClr val="0033CC"/>
                </a:solidFill>
                <a:latin typeface="+mn-lt"/>
              </a:rPr>
              <a:t/>
            </a:r>
            <a:br>
              <a:rPr lang="en-US" sz="4800" dirty="0" smtClean="0">
                <a:solidFill>
                  <a:srgbClr val="0033CC"/>
                </a:solidFill>
                <a:latin typeface="+mn-lt"/>
              </a:rPr>
            </a:br>
            <a:r>
              <a:rPr lang="en-US" sz="4800" dirty="0" smtClean="0">
                <a:solidFill>
                  <a:srgbClr val="0033CC"/>
                </a:solidFill>
                <a:latin typeface="+mn-lt"/>
              </a:rPr>
              <a:t>A Focus on Skills and Training</a:t>
            </a:r>
            <a:r>
              <a:rPr lang="en-US" sz="4800" dirty="0">
                <a:solidFill>
                  <a:srgbClr val="0033CC"/>
                </a:solidFill>
                <a:latin typeface="+mn-lt"/>
              </a:rPr>
              <a:t/>
            </a:r>
            <a:br>
              <a:rPr lang="en-US" sz="4800" dirty="0">
                <a:solidFill>
                  <a:srgbClr val="0033CC"/>
                </a:solidFill>
                <a:latin typeface="+mn-lt"/>
              </a:rPr>
            </a:br>
            <a:endParaRPr lang="en-US" sz="4800" dirty="0" smtClean="0">
              <a:latin typeface="+mn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Leadership is an identifiable set of </a:t>
            </a:r>
            <a:r>
              <a:rPr lang="en-US" sz="3600" dirty="0" smtClean="0">
                <a:solidFill>
                  <a:srgbClr val="FF0000"/>
                </a:solidFill>
              </a:rPr>
              <a:t>skills and practices</a:t>
            </a:r>
            <a:r>
              <a:rPr lang="en-US" sz="3600" dirty="0" smtClean="0"/>
              <a:t> that are available to all of us, not just a few charismatic men and women. . . .  It is the art of </a:t>
            </a:r>
            <a:r>
              <a:rPr lang="en-US" sz="3600" dirty="0" smtClean="0">
                <a:solidFill>
                  <a:srgbClr val="FF0000"/>
                </a:solidFill>
              </a:rPr>
              <a:t>mobilizing others</a:t>
            </a:r>
            <a:r>
              <a:rPr lang="en-US" sz="3600" dirty="0" smtClean="0"/>
              <a:t> to want to struggle for </a:t>
            </a:r>
            <a:r>
              <a:rPr lang="en-US" sz="3600" dirty="0" smtClean="0">
                <a:solidFill>
                  <a:srgbClr val="FF0000"/>
                </a:solidFill>
              </a:rPr>
              <a:t>shared aspirations</a:t>
            </a:r>
            <a:r>
              <a:rPr lang="en-US" sz="3600" dirty="0" smtClean="0"/>
              <a:t>. (Posner and Kouzes)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Leadership is for everyone.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23225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8400</TotalTime>
  <Words>907</Words>
  <Application>Microsoft Office PowerPoint</Application>
  <PresentationFormat>On-screen Show (4:3)</PresentationFormat>
  <Paragraphs>132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 Theme</vt:lpstr>
      <vt:lpstr>LEADERSHIP DEVELOPMENT FOR LAW STUDENTS  Robert Cullen </vt:lpstr>
      <vt:lpstr>Bob Cullen </vt:lpstr>
      <vt:lpstr>Missed out on my real career. </vt:lpstr>
      <vt:lpstr>Wrote a Book in 2007 </vt:lpstr>
      <vt:lpstr>Ten Leading Lawyer Interviews</vt:lpstr>
      <vt:lpstr>What Makes Some Lawyers Great?</vt:lpstr>
      <vt:lpstr>Working Definition of  Leadership for Lawyers </vt:lpstr>
      <vt:lpstr>I started Teaching the Leadership Challenge Model</vt:lpstr>
      <vt:lpstr> A Focus on Skills and Training </vt:lpstr>
      <vt:lpstr>CCL Leadership Progression </vt:lpstr>
      <vt:lpstr>The first step in Leadership Development is Personal – it about the Individual- it is about our students learning why they might want to lead.</vt:lpstr>
      <vt:lpstr>Successful Leadership Development</vt:lpstr>
      <vt:lpstr>Self Assessment Tools  </vt:lpstr>
      <vt:lpstr>Module Topics Introduction-Exercises-Case Studies </vt:lpstr>
      <vt:lpstr>Case Studies </vt:lpstr>
      <vt:lpstr>The Leadership Challenge</vt:lpstr>
      <vt:lpstr>In this New Normal: A Super Competitive Legal Environment and the Gig Economy. My Goals</vt:lpstr>
      <vt:lpstr>Working Definition of  Leadership for Lawyers </vt:lpstr>
      <vt:lpstr> When does one lead?  When something is important enough for them to change.</vt:lpstr>
      <vt:lpstr>Here is what is important to me.</vt:lpstr>
      <vt:lpstr>Leon Panetta</vt:lpstr>
    </vt:vector>
  </TitlesOfParts>
  <Company>CSUSM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Leadership Theories</dc:title>
  <dc:creator>C&amp;T</dc:creator>
  <cp:lastModifiedBy>Windows User</cp:lastModifiedBy>
  <cp:revision>128</cp:revision>
  <cp:lastPrinted>1998-10-16T19:57:51Z</cp:lastPrinted>
  <dcterms:created xsi:type="dcterms:W3CDTF">1998-10-16T18:17:27Z</dcterms:created>
  <dcterms:modified xsi:type="dcterms:W3CDTF">2018-03-23T10:51:02Z</dcterms:modified>
</cp:coreProperties>
</file>